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1"/>
  </p:sldMasterIdLst>
  <p:notesMasterIdLst>
    <p:notesMasterId r:id="rId33"/>
  </p:notesMasterIdLst>
  <p:handoutMasterIdLst>
    <p:handoutMasterId r:id="rId34"/>
  </p:handoutMasterIdLst>
  <p:sldIdLst>
    <p:sldId id="2076138457" r:id="rId2"/>
    <p:sldId id="2076138514" r:id="rId3"/>
    <p:sldId id="1698" r:id="rId4"/>
    <p:sldId id="1724" r:id="rId5"/>
    <p:sldId id="1725" r:id="rId6"/>
    <p:sldId id="1714" r:id="rId7"/>
    <p:sldId id="1726" r:id="rId8"/>
    <p:sldId id="1687" r:id="rId9"/>
    <p:sldId id="2076138520" r:id="rId10"/>
    <p:sldId id="2076138522" r:id="rId11"/>
    <p:sldId id="1723" r:id="rId12"/>
    <p:sldId id="1715" r:id="rId13"/>
    <p:sldId id="1716" r:id="rId14"/>
    <p:sldId id="2076138519" r:id="rId15"/>
    <p:sldId id="1705" r:id="rId16"/>
    <p:sldId id="1711" r:id="rId17"/>
    <p:sldId id="2076138518" r:id="rId18"/>
    <p:sldId id="1718" r:id="rId19"/>
    <p:sldId id="1719" r:id="rId20"/>
    <p:sldId id="1710" r:id="rId21"/>
    <p:sldId id="1709" r:id="rId22"/>
    <p:sldId id="2076138523" r:id="rId23"/>
    <p:sldId id="2076138524" r:id="rId24"/>
    <p:sldId id="2076138515" r:id="rId25"/>
    <p:sldId id="1712" r:id="rId26"/>
    <p:sldId id="1713" r:id="rId27"/>
    <p:sldId id="2076138516" r:id="rId28"/>
    <p:sldId id="2076138517" r:id="rId29"/>
    <p:sldId id="1721" r:id="rId30"/>
    <p:sldId id="1722" r:id="rId31"/>
    <p:sldId id="2076138513" r:id="rId32"/>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6F2F2"/>
    <a:srgbClr val="FFFFFF"/>
    <a:srgbClr val="50E6FF"/>
    <a:srgbClr val="0F780F"/>
    <a:srgbClr val="2F2F2F"/>
    <a:srgbClr val="666666"/>
    <a:srgbClr val="000000"/>
    <a:srgbClr val="8661C5"/>
    <a:srgbClr val="D59DFF"/>
    <a:srgbClr val="0069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7" autoAdjust="0"/>
    <p:restoredTop sz="96326" autoAdjust="0"/>
  </p:normalViewPr>
  <p:slideViewPr>
    <p:cSldViewPr snapToGrid="0">
      <p:cViewPr varScale="1">
        <p:scale>
          <a:sx n="83" d="100"/>
          <a:sy n="83" d="100"/>
        </p:scale>
        <p:origin x="30" y="30"/>
      </p:cViewPr>
      <p:guideLst>
        <p:guide orient="horz" pos="640"/>
        <p:guide pos="3840"/>
      </p:guideLst>
    </p:cSldViewPr>
  </p:slideViewPr>
  <p:outlineViewPr>
    <p:cViewPr>
      <p:scale>
        <a:sx n="33" d="100"/>
        <a:sy n="33" d="100"/>
      </p:scale>
      <p:origin x="0" y="-41080"/>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10/1/2021 9:20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eg>
</file>

<file path=ppt/media/image23.png>
</file>

<file path=ppt/media/image24.jpg>
</file>

<file path=ppt/media/image25.png>
</file>

<file path=ppt/media/image26.jpg>
</file>

<file path=ppt/media/image27.jpg>
</file>

<file path=ppt/media/image28.png>
</file>

<file path=ppt/media/image29.jpg>
</file>

<file path=ppt/media/image30.jpeg>
</file>

<file path=ppt/media/image31.jpeg>
</file>

<file path=ppt/media/image32.jpg>
</file>

<file path=ppt/media/image33.jpg>
</file>

<file path=ppt/media/image34.JPG>
</file>

<file path=ppt/media/image35.jpg>
</file>

<file path=ppt/media/image36.jpeg>
</file>

<file path=ppt/media/image37.png>
</file>

<file path=ppt/media/image38.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10/1/2021 9:10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10/1/2021 9:10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826750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3528508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35365046"/>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30E5D0"/>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17" name="Picture 16" descr="A desk with computer and other accessories.&#10;&#10;Description automatically generated">
            <a:extLst>
              <a:ext uri="{FF2B5EF4-FFF2-40B4-BE49-F238E27FC236}">
                <a16:creationId xmlns:a16="http://schemas.microsoft.com/office/drawing/2014/main" id="{94C21E1A-F3EA-4086-A85E-651CF2F86E9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263089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theme" Target="../theme/theme1.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image" Target="../media/image1.emf"/><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8"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 id="2147485397" r:id="rId114"/>
    <p:sldLayoutId id="2147485403" r:id="rId115"/>
    <p:sldLayoutId id="2147485404" r:id="rId11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www.mikefal.net/2016/05/11/azure-sql-databases-and-powershell-database-restores/" TargetMode="External"/><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10.xml.rels><?xml version="1.0" encoding="UTF-8" standalone="yes"?>
<Relationships xmlns="http://schemas.openxmlformats.org/package/2006/relationships"><Relationship Id="rId2" Type="http://schemas.openxmlformats.org/officeDocument/2006/relationships/hyperlink" Target="https://www.nuget.org/" TargetMode="External"/><Relationship Id="rId1" Type="http://schemas.openxmlformats.org/officeDocument/2006/relationships/slideLayout" Target="../slideLayouts/slideLayout115.xml"/></Relationships>
</file>

<file path=ppt/slides/_rels/slide1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14.xml.rels><?xml version="1.0" encoding="UTF-8" standalone="yes"?>
<Relationships xmlns="http://schemas.openxmlformats.org/package/2006/relationships"><Relationship Id="rId3" Type="http://schemas.openxmlformats.org/officeDocument/2006/relationships/hyperlink" Target="https://twitter.com/overflow_meme/status/1223835574848630784" TargetMode="External"/><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flickr.com/photos/167863103@N02/40901061233/in/pool-firesfiresfires" TargetMode="External"/><Relationship Id="rId2" Type="http://schemas.openxmlformats.org/officeDocument/2006/relationships/image" Target="../media/image32.jpg"/><Relationship Id="rId1" Type="http://schemas.openxmlformats.org/officeDocument/2006/relationships/slideLayout" Target="../slideLayouts/slideLayout47.xml"/><Relationship Id="rId4" Type="http://schemas.openxmlformats.org/officeDocument/2006/relationships/hyperlink" Target="https://creativecommons.org/licenses/by/3.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s://www.quelledergnade.de/deutsch/agenda/" TargetMode="External"/><Relationship Id="rId2" Type="http://schemas.openxmlformats.org/officeDocument/2006/relationships/image" Target="../media/image24.jpg"/><Relationship Id="rId1" Type="http://schemas.openxmlformats.org/officeDocument/2006/relationships/slideLayout" Target="../slideLayouts/slideLayout46.xml"/><Relationship Id="rId4" Type="http://schemas.openxmlformats.org/officeDocument/2006/relationships/hyperlink" Target="https://creativecommons.org/licenses/by-nc-nd/3.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www.freeimageslive.co.uk/free_stock_image/medication-and-injections-jpg" TargetMode="External"/><Relationship Id="rId2" Type="http://schemas.openxmlformats.org/officeDocument/2006/relationships/image" Target="../media/image33.jpg"/><Relationship Id="rId1" Type="http://schemas.openxmlformats.org/officeDocument/2006/relationships/slideLayout" Target="../slideLayouts/slideLayout48.xml"/><Relationship Id="rId4" Type="http://schemas.openxmlformats.org/officeDocument/2006/relationships/hyperlink" Target="https://creativecommons.org/licenses/by/3.0/" TargetMode="External"/></Relationships>
</file>

<file path=ppt/slides/_rels/slide21.xml.rels><?xml version="1.0" encoding="UTF-8" standalone="yes"?>
<Relationships xmlns="http://schemas.openxmlformats.org/package/2006/relationships"><Relationship Id="rId2" Type="http://schemas.openxmlformats.org/officeDocument/2006/relationships/hyperlink" Target="https://owasp.org/www-community/attacks/SQL_Injection" TargetMode="Externa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hyperlink" Target="https://interviewquestionjava.blogspot.com/2014/01/framework-orm-object-relational-mapping.html" TargetMode="External"/><Relationship Id="rId2" Type="http://schemas.openxmlformats.org/officeDocument/2006/relationships/image" Target="../media/image34.JPG"/><Relationship Id="rId1" Type="http://schemas.openxmlformats.org/officeDocument/2006/relationships/slideLayout" Target="../slideLayouts/slideLayout10.xml"/><Relationship Id="rId4" Type="http://schemas.openxmlformats.org/officeDocument/2006/relationships/hyperlink" Target="https://creativecommons.org/licenses/by/3.0/"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hyperlink" Target="http://wildermuth.com/2019/12/01/NET-Core-3-0-1-and-Entity-Framework-Tools-Issue" TargetMode="External"/><Relationship Id="rId2" Type="http://schemas.openxmlformats.org/officeDocument/2006/relationships/image" Target="../media/image35.jpg"/><Relationship Id="rId1" Type="http://schemas.openxmlformats.org/officeDocument/2006/relationships/slideLayout" Target="../slideLayouts/slideLayout49.xml"/><Relationship Id="rId4" Type="http://schemas.openxmlformats.org/officeDocument/2006/relationships/hyperlink" Target="https://creativecommons.org/licenses/by-nc-nd/3.0/"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docs.microsoft.com/en-us/ef/core/modeling/" TargetMode="External"/><Relationship Id="rId2" Type="http://schemas.openxmlformats.org/officeDocument/2006/relationships/hyperlink" Target="https://docs.microsoft.com/en-us/ef/core/miscellaneous/cli/dotnet" TargetMode="External"/><Relationship Id="rId1" Type="http://schemas.openxmlformats.org/officeDocument/2006/relationships/slideLayout" Target="../slideLayouts/slideLayout115.xml"/></Relationships>
</file>

<file path=ppt/slides/_rels/slide2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s://docs.microsoft.com/en-us/ef/core/querying/related-data/lazy" TargetMode="External"/><Relationship Id="rId1" Type="http://schemas.openxmlformats.org/officeDocument/2006/relationships/slideLayout" Target="../slideLayouts/slideLayout107.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en/big-data-database-to-stock-data-2103091/" TargetMode="External"/><Relationship Id="rId2" Type="http://schemas.openxmlformats.org/officeDocument/2006/relationships/image" Target="../media/image25.png"/><Relationship Id="rId1" Type="http://schemas.openxmlformats.org/officeDocument/2006/relationships/slideLayout" Target="../slideLayouts/slideLayout49.xml"/></Relationships>
</file>

<file path=ppt/slides/_rels/slide30.xml.rels><?xml version="1.0" encoding="UTF-8" standalone="yes"?>
<Relationships xmlns="http://schemas.openxmlformats.org/package/2006/relationships"><Relationship Id="rId2" Type="http://schemas.openxmlformats.org/officeDocument/2006/relationships/hyperlink" Target="https://docs.microsoft.com/en-us/ef/core/querying/related-data/" TargetMode="External"/><Relationship Id="rId1" Type="http://schemas.openxmlformats.org/officeDocument/2006/relationships/slideLayout" Target="../slideLayouts/slideLayout115.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eativecommons.org/licenses/by-nc-nd/3.0/" TargetMode="External"/><Relationship Id="rId4" Type="http://schemas.openxmlformats.org/officeDocument/2006/relationships/hyperlink" Target="http://cs.gamebanana.com/sprays/70155"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brewminate.com/prepared-for-death-ancient-egyptian-art-and-architecture/" TargetMode="External"/><Relationship Id="rId7" Type="http://schemas.openxmlformats.org/officeDocument/2006/relationships/hyperlink" Target="https://creativecommons.org/licenses/by-sa/3.0/" TargetMode="External"/><Relationship Id="rId2" Type="http://schemas.openxmlformats.org/officeDocument/2006/relationships/image" Target="../media/image26.jpg"/><Relationship Id="rId1" Type="http://schemas.openxmlformats.org/officeDocument/2006/relationships/slideLayout" Target="../slideLayouts/slideLayout23.xml"/><Relationship Id="rId6" Type="http://schemas.openxmlformats.org/officeDocument/2006/relationships/hyperlink" Target="https://commons.wikimedia.org/wiki/File:One_World_Trade_Center_-_24_Nov._2012.jpg" TargetMode="External"/><Relationship Id="rId5" Type="http://schemas.openxmlformats.org/officeDocument/2006/relationships/image" Target="../media/image27.jpg"/><Relationship Id="rId4" Type="http://schemas.openxmlformats.org/officeDocument/2006/relationships/hyperlink" Target="https://creativecommons.org/licenses/by-nc-sa/3.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insights.stackoverflow.com/survey/2021#technology-most-popular-technologies"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9.xml.rels><?xml version="1.0" encoding="UTF-8" standalone="yes"?>
<Relationships xmlns="http://schemas.openxmlformats.org/package/2006/relationships"><Relationship Id="rId3" Type="http://schemas.openxmlformats.org/officeDocument/2006/relationships/hyperlink" Target="http://www.logilab.org/blogentry/60163" TargetMode="External"/><Relationship Id="rId2" Type="http://schemas.openxmlformats.org/officeDocument/2006/relationships/image" Target="../media/image29.jpg"/><Relationship Id="rId1" Type="http://schemas.openxmlformats.org/officeDocument/2006/relationships/slideLayout" Target="../slideLayouts/slideLayout51.xml"/><Relationship Id="rId4" Type="http://schemas.openxmlformats.org/officeDocument/2006/relationships/hyperlink" Target="https://creativecommons.org/licenses/by-sa/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C04F4-D44B-034E-BDA3-B1A28177F4AC}"/>
              </a:ext>
            </a:extLst>
          </p:cNvPr>
          <p:cNvSpPr>
            <a:spLocks noGrp="1"/>
          </p:cNvSpPr>
          <p:nvPr>
            <p:ph type="title"/>
          </p:nvPr>
        </p:nvSpPr>
        <p:spPr>
          <a:xfrm>
            <a:off x="588263" y="1563768"/>
            <a:ext cx="4167887" cy="1969770"/>
          </a:xfrm>
        </p:spPr>
        <p:txBody>
          <a:bodyPr/>
          <a:lstStyle/>
          <a:p>
            <a:r>
              <a:rPr lang="en-US" sz="3200" dirty="0"/>
              <a:t>C</a:t>
            </a:r>
            <a:r>
              <a:rPr lang="en-US" sz="3200" baseline="30000" dirty="0"/>
              <a:t>♯</a:t>
            </a:r>
            <a:br>
              <a:rPr lang="en-US" sz="3200" baseline="30000" dirty="0"/>
            </a:br>
            <a:r>
              <a:rPr lang="en-US" sz="3200" dirty="0"/>
              <a:t>Data Access </a:t>
            </a:r>
            <a:br>
              <a:rPr lang="en-US" sz="3200" dirty="0"/>
            </a:br>
            <a:r>
              <a:rPr lang="en-US" sz="3200" dirty="0"/>
              <a:t>and </a:t>
            </a:r>
            <a:br>
              <a:rPr lang="en-US" sz="3200" dirty="0"/>
            </a:br>
            <a:r>
              <a:rPr lang="en-US" sz="3200" dirty="0"/>
              <a:t>Entity Framework Core</a:t>
            </a:r>
            <a:endParaRPr lang="en-US" sz="3200" baseline="30000" dirty="0"/>
          </a:p>
        </p:txBody>
      </p:sp>
      <p:sp>
        <p:nvSpPr>
          <p:cNvPr id="3" name="Text Placeholder 2">
            <a:extLst>
              <a:ext uri="{FF2B5EF4-FFF2-40B4-BE49-F238E27FC236}">
                <a16:creationId xmlns:a16="http://schemas.microsoft.com/office/drawing/2014/main" id="{8979BC2D-2378-144D-8779-2C4A3D32B56B}"/>
              </a:ext>
            </a:extLst>
          </p:cNvPr>
          <p:cNvSpPr>
            <a:spLocks noGrp="1"/>
          </p:cNvSpPr>
          <p:nvPr>
            <p:ph type="body" sz="quarter" idx="12"/>
          </p:nvPr>
        </p:nvSpPr>
        <p:spPr>
          <a:xfrm>
            <a:off x="582042" y="3962400"/>
            <a:ext cx="4164583" cy="1015663"/>
          </a:xfrm>
        </p:spPr>
        <p:txBody>
          <a:bodyPr/>
          <a:lstStyle/>
          <a:p>
            <a:r>
              <a:rPr lang="en-US" dirty="0"/>
              <a:t>Rasmus Lystrøm</a:t>
            </a:r>
          </a:p>
          <a:p>
            <a:r>
              <a:rPr lang="en-US" dirty="0"/>
              <a:t>Associate Professor</a:t>
            </a:r>
          </a:p>
          <a:p>
            <a:r>
              <a:rPr lang="en-US" dirty="0"/>
              <a:t>ITU</a:t>
            </a:r>
          </a:p>
        </p:txBody>
      </p:sp>
      <p:pic>
        <p:nvPicPr>
          <p:cNvPr id="6" name="Picture 5" descr="Icon&#10;&#10;Description automatically generated">
            <a:extLst>
              <a:ext uri="{FF2B5EF4-FFF2-40B4-BE49-F238E27FC236}">
                <a16:creationId xmlns:a16="http://schemas.microsoft.com/office/drawing/2014/main" id="{553B6E44-FA2D-4A42-B969-C74D7C90C31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537603" y="789213"/>
            <a:ext cx="4944000" cy="5187043"/>
          </a:xfrm>
          <a:prstGeom prst="rect">
            <a:avLst/>
          </a:prstGeom>
        </p:spPr>
      </p:pic>
      <p:sp>
        <p:nvSpPr>
          <p:cNvPr id="7" name="TextBox 6">
            <a:extLst>
              <a:ext uri="{FF2B5EF4-FFF2-40B4-BE49-F238E27FC236}">
                <a16:creationId xmlns:a16="http://schemas.microsoft.com/office/drawing/2014/main" id="{76672A08-3153-4FDD-A709-2E908D883B15}"/>
              </a:ext>
            </a:extLst>
          </p:cNvPr>
          <p:cNvSpPr txBox="1"/>
          <p:nvPr/>
        </p:nvSpPr>
        <p:spPr>
          <a:xfrm>
            <a:off x="5478340" y="6858000"/>
            <a:ext cx="6536663" cy="138499"/>
          </a:xfrm>
          <a:prstGeom prst="rect">
            <a:avLst/>
          </a:prstGeom>
          <a:noFill/>
        </p:spPr>
        <p:txBody>
          <a:bodyPr wrap="square" lIns="0" tIns="0" rIns="0" bIns="0" rtlCol="0">
            <a:spAutoFit/>
          </a:bodyPr>
          <a:lstStyle/>
          <a:p>
            <a:r>
              <a:rPr lang="LID4096" sz="900">
                <a:hlinkClick r:id="rId3" tooltip="http://www.mikefal.net/2016/05/11/azure-sql-databases-and-powershell-database-restores/"/>
              </a:rPr>
              <a:t>This Photo</a:t>
            </a:r>
            <a:r>
              <a:rPr lang="LID4096" sz="900"/>
              <a:t> by Unknown Author is licensed under </a:t>
            </a:r>
            <a:r>
              <a:rPr lang="LID4096" sz="900">
                <a:hlinkClick r:id="rId4" tooltip="https://creativecommons.org/licenses/by-nc/3.0/"/>
              </a:rPr>
              <a:t>CC BY-NC</a:t>
            </a:r>
            <a:endParaRPr lang="LID4096" sz="900"/>
          </a:p>
        </p:txBody>
      </p:sp>
    </p:spTree>
    <p:extLst>
      <p:ext uri="{BB962C8B-B14F-4D97-AF65-F5344CB8AC3E}">
        <p14:creationId xmlns:p14="http://schemas.microsoft.com/office/powerpoint/2010/main" val="1111858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7D7FF-3980-46AE-A554-9F788498D0EA}"/>
              </a:ext>
            </a:extLst>
          </p:cNvPr>
          <p:cNvSpPr>
            <a:spLocks noGrp="1"/>
          </p:cNvSpPr>
          <p:nvPr>
            <p:ph type="title"/>
          </p:nvPr>
        </p:nvSpPr>
        <p:spPr/>
        <p:txBody>
          <a:bodyPr/>
          <a:lstStyle/>
          <a:p>
            <a:r>
              <a:rPr lang="en-US" dirty="0">
                <a:solidFill>
                  <a:schemeClr val="bg1"/>
                </a:solidFill>
              </a:rPr>
              <a:t>NuGet Package Manager</a:t>
            </a:r>
            <a:endParaRPr lang="LID4096" dirty="0">
              <a:solidFill>
                <a:schemeClr val="bg1"/>
              </a:solidFill>
            </a:endParaRPr>
          </a:p>
        </p:txBody>
      </p:sp>
      <p:sp>
        <p:nvSpPr>
          <p:cNvPr id="4" name="Text Placeholder 3">
            <a:extLst>
              <a:ext uri="{FF2B5EF4-FFF2-40B4-BE49-F238E27FC236}">
                <a16:creationId xmlns:a16="http://schemas.microsoft.com/office/drawing/2014/main" id="{409C6D45-FA37-43DB-9E23-57643215A2A7}"/>
              </a:ext>
            </a:extLst>
          </p:cNvPr>
          <p:cNvSpPr>
            <a:spLocks noGrp="1"/>
          </p:cNvSpPr>
          <p:nvPr>
            <p:ph type="body" sz="quarter" idx="10"/>
          </p:nvPr>
        </p:nvSpPr>
        <p:spPr>
          <a:xfrm>
            <a:off x="588263" y="1436688"/>
            <a:ext cx="11018520" cy="3631763"/>
          </a:xfrm>
        </p:spPr>
        <p:txBody>
          <a:bodyPr/>
          <a:lstStyle/>
          <a:p>
            <a:r>
              <a:rPr lang="en-US" sz="2000" b="0" dirty="0">
                <a:solidFill>
                  <a:srgbClr val="D4D4D4"/>
                </a:solidFill>
                <a:effectLst/>
                <a:latin typeface=" Cascadia Code PL"/>
              </a:rPr>
              <a:t>Source: </a:t>
            </a:r>
            <a:r>
              <a:rPr lang="en-US" sz="2000" b="0" dirty="0">
                <a:solidFill>
                  <a:srgbClr val="D4D4D4"/>
                </a:solidFill>
                <a:effectLst/>
                <a:latin typeface=" Cascadia Code PL"/>
                <a:hlinkClick r:id="rId2"/>
              </a:rPr>
              <a:t>https://www.nuget.org/</a:t>
            </a:r>
            <a:r>
              <a:rPr lang="en-US" sz="2000" b="0" dirty="0">
                <a:solidFill>
                  <a:srgbClr val="D4D4D4"/>
                </a:solidFill>
                <a:effectLst/>
                <a:latin typeface=" Cascadia Code PL"/>
              </a:rPr>
              <a:t> </a:t>
            </a:r>
          </a:p>
          <a:p>
            <a:endParaRPr lang="en-US" sz="2000" dirty="0">
              <a:solidFill>
                <a:srgbClr val="D4D4D4"/>
              </a:solidFill>
              <a:latin typeface=" Cascadia Code PL"/>
            </a:endParaRPr>
          </a:p>
          <a:p>
            <a:r>
              <a:rPr lang="en-US" sz="2000" b="0" dirty="0">
                <a:solidFill>
                  <a:srgbClr val="D4D4D4"/>
                </a:solidFill>
                <a:effectLst/>
                <a:latin typeface=" Cascadia Code PL"/>
              </a:rPr>
              <a:t>dotnet add package …</a:t>
            </a:r>
          </a:p>
          <a:p>
            <a:endParaRPr lang="en-US" sz="2000" dirty="0">
              <a:solidFill>
                <a:srgbClr val="D4D4D4"/>
              </a:solidFill>
              <a:latin typeface=" Cascadia Code PL"/>
            </a:endParaRPr>
          </a:p>
          <a:p>
            <a:r>
              <a:rPr lang="en-US" sz="2000" dirty="0">
                <a:solidFill>
                  <a:srgbClr val="D4D4D4"/>
                </a:solidFill>
                <a:latin typeface=" Cascadia Code PL"/>
              </a:rPr>
              <a:t>Criteria:</a:t>
            </a:r>
          </a:p>
          <a:p>
            <a:pPr marL="342900" indent="-342900">
              <a:buFontTx/>
              <a:buChar char="-"/>
            </a:pPr>
            <a:r>
              <a:rPr lang="en-US" sz="2000" b="0" dirty="0">
                <a:solidFill>
                  <a:srgbClr val="D4D4D4"/>
                </a:solidFill>
                <a:effectLst/>
                <a:latin typeface=" Cascadia Code PL"/>
              </a:rPr>
              <a:t>Downloads</a:t>
            </a:r>
          </a:p>
          <a:p>
            <a:pPr marL="342900" indent="-342900">
              <a:buFontTx/>
              <a:buChar char="-"/>
            </a:pPr>
            <a:r>
              <a:rPr lang="en-US" sz="2000" b="0" dirty="0">
                <a:solidFill>
                  <a:srgbClr val="D4D4D4"/>
                </a:solidFill>
                <a:effectLst/>
                <a:latin typeface=" Cascadia Code PL"/>
              </a:rPr>
              <a:t>License</a:t>
            </a:r>
          </a:p>
          <a:p>
            <a:pPr marL="342900" indent="-342900">
              <a:buFontTx/>
              <a:buChar char="-"/>
            </a:pPr>
            <a:r>
              <a:rPr lang="en-US" sz="2000" b="0" dirty="0">
                <a:solidFill>
                  <a:srgbClr val="D4D4D4"/>
                </a:solidFill>
                <a:effectLst/>
                <a:latin typeface=" Cascadia Code PL"/>
              </a:rPr>
              <a:t>Dependencies</a:t>
            </a:r>
          </a:p>
          <a:p>
            <a:pPr marL="342900" indent="-342900">
              <a:buFontTx/>
              <a:buChar char="-"/>
            </a:pPr>
            <a:r>
              <a:rPr lang="en-US" sz="2000" dirty="0">
                <a:solidFill>
                  <a:srgbClr val="D4D4D4"/>
                </a:solidFill>
                <a:latin typeface=" Cascadia Code PL"/>
              </a:rPr>
              <a:t>Update frequency</a:t>
            </a:r>
          </a:p>
          <a:p>
            <a:pPr marL="342900" indent="-342900">
              <a:buFontTx/>
              <a:buChar char="-"/>
            </a:pPr>
            <a:r>
              <a:rPr lang="en-US" sz="2000" b="0" dirty="0">
                <a:solidFill>
                  <a:srgbClr val="D4D4D4"/>
                </a:solidFill>
                <a:effectLst/>
                <a:latin typeface=" Cascadia Code PL"/>
              </a:rPr>
              <a:t>Check source repository</a:t>
            </a:r>
          </a:p>
        </p:txBody>
      </p:sp>
    </p:spTree>
    <p:extLst>
      <p:ext uri="{BB962C8B-B14F-4D97-AF65-F5344CB8AC3E}">
        <p14:creationId xmlns:p14="http://schemas.microsoft.com/office/powerpoint/2010/main" val="18075155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D6B372-AF71-4969-8B87-867480473B93}"/>
              </a:ext>
            </a:extLst>
          </p:cNvPr>
          <p:cNvPicPr>
            <a:picLocks noChangeAspect="1"/>
          </p:cNvPicPr>
          <p:nvPr/>
        </p:nvPicPr>
        <p:blipFill rotWithShape="1">
          <a:blip r:embed="rId2"/>
          <a:srcRect l="4948" r="28301" b="-1"/>
          <a:stretch/>
        </p:blipFill>
        <p:spPr>
          <a:xfrm>
            <a:off x="5334000" y="10"/>
            <a:ext cx="6858000" cy="6857990"/>
          </a:xfrm>
          <a:prstGeom prst="rect">
            <a:avLst/>
          </a:prstGeom>
          <a:noFill/>
        </p:spPr>
      </p:pic>
      <p:sp>
        <p:nvSpPr>
          <p:cNvPr id="2" name="Title 1">
            <a:extLst>
              <a:ext uri="{FF2B5EF4-FFF2-40B4-BE49-F238E27FC236}">
                <a16:creationId xmlns:a16="http://schemas.microsoft.com/office/drawing/2014/main" id="{C0073F43-445E-4501-8DCF-7FE3A934BC0A}"/>
              </a:ext>
            </a:extLst>
          </p:cNvPr>
          <p:cNvSpPr>
            <a:spLocks noGrp="1"/>
          </p:cNvSpPr>
          <p:nvPr>
            <p:ph type="title"/>
          </p:nvPr>
        </p:nvSpPr>
        <p:spPr>
          <a:xfrm>
            <a:off x="588263" y="2996526"/>
            <a:ext cx="4163125" cy="3272512"/>
          </a:xfrm>
        </p:spPr>
        <p:txBody>
          <a:bodyPr wrap="square" anchor="t">
            <a:normAutofit/>
          </a:bodyPr>
          <a:lstStyle/>
          <a:p>
            <a:r>
              <a:rPr lang="en-US" dirty="0"/>
              <a:t>Secrets</a:t>
            </a:r>
            <a:endParaRPr lang="LID4096" dirty="0"/>
          </a:p>
        </p:txBody>
      </p:sp>
    </p:spTree>
    <p:extLst>
      <p:ext uri="{BB962C8B-B14F-4D97-AF65-F5344CB8AC3E}">
        <p14:creationId xmlns:p14="http://schemas.microsoft.com/office/powerpoint/2010/main" val="135576406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7D7FF-3980-46AE-A554-9F788498D0EA}"/>
              </a:ext>
            </a:extLst>
          </p:cNvPr>
          <p:cNvSpPr>
            <a:spLocks noGrp="1"/>
          </p:cNvSpPr>
          <p:nvPr>
            <p:ph type="title"/>
          </p:nvPr>
        </p:nvSpPr>
        <p:spPr/>
        <p:txBody>
          <a:bodyPr/>
          <a:lstStyle/>
          <a:p>
            <a:r>
              <a:rPr lang="en-US" dirty="0">
                <a:solidFill>
                  <a:schemeClr val="bg1"/>
                </a:solidFill>
              </a:rPr>
              <a:t>Secrets</a:t>
            </a:r>
            <a:endParaRPr lang="LID4096" dirty="0">
              <a:solidFill>
                <a:schemeClr val="bg1"/>
              </a:solidFill>
            </a:endParaRPr>
          </a:p>
        </p:txBody>
      </p:sp>
      <p:sp>
        <p:nvSpPr>
          <p:cNvPr id="4" name="Text Placeholder 3">
            <a:extLst>
              <a:ext uri="{FF2B5EF4-FFF2-40B4-BE49-F238E27FC236}">
                <a16:creationId xmlns:a16="http://schemas.microsoft.com/office/drawing/2014/main" id="{409C6D45-FA37-43DB-9E23-57643215A2A7}"/>
              </a:ext>
            </a:extLst>
          </p:cNvPr>
          <p:cNvSpPr>
            <a:spLocks noGrp="1"/>
          </p:cNvSpPr>
          <p:nvPr>
            <p:ph type="body" sz="quarter" idx="10"/>
          </p:nvPr>
        </p:nvSpPr>
        <p:spPr>
          <a:xfrm>
            <a:off x="588263" y="1436688"/>
            <a:ext cx="11018520" cy="1046440"/>
          </a:xfrm>
        </p:spPr>
        <p:txBody>
          <a:bodyPr/>
          <a:lstStyle/>
          <a:p>
            <a:r>
              <a:rPr lang="da-DK" sz="2000" b="0" dirty="0">
                <a:solidFill>
                  <a:srgbClr val="D4D4D4"/>
                </a:solidFill>
                <a:effectLst/>
                <a:latin typeface=" Cascadia Code PL"/>
              </a:rPr>
              <a:t>dotnet user-secrets init</a:t>
            </a:r>
          </a:p>
          <a:p>
            <a:r>
              <a:rPr lang="da-DK" sz="2000" b="0" dirty="0">
                <a:solidFill>
                  <a:srgbClr val="D4D4D4"/>
                </a:solidFill>
                <a:effectLst/>
                <a:latin typeface=" Cascadia Code PL"/>
              </a:rPr>
              <a:t>dotnet user-secrets </a:t>
            </a:r>
            <a:r>
              <a:rPr lang="da-DK" sz="2000" b="0" dirty="0">
                <a:solidFill>
                  <a:srgbClr val="DCDCAA"/>
                </a:solidFill>
                <a:effectLst/>
                <a:latin typeface=" Cascadia Code PL"/>
              </a:rPr>
              <a:t>set</a:t>
            </a:r>
            <a:r>
              <a:rPr lang="da-DK" sz="2000" b="0" dirty="0">
                <a:solidFill>
                  <a:srgbClr val="D4D4D4"/>
                </a:solidFill>
                <a:effectLst/>
                <a:latin typeface=" Cascadia Code PL"/>
              </a:rPr>
              <a:t> </a:t>
            </a:r>
            <a:r>
              <a:rPr lang="da-DK" sz="2000" b="0" dirty="0">
                <a:solidFill>
                  <a:srgbClr val="CE9178"/>
                </a:solidFill>
                <a:effectLst/>
                <a:latin typeface=" Cascadia Code PL"/>
              </a:rPr>
              <a:t>"ConnectionStrings:ConnectionString"</a:t>
            </a:r>
            <a:r>
              <a:rPr lang="da-DK" sz="2000" b="0" dirty="0">
                <a:solidFill>
                  <a:srgbClr val="D4D4D4"/>
                </a:solidFill>
                <a:effectLst/>
                <a:latin typeface=" Cascadia Code PL"/>
              </a:rPr>
              <a:t> </a:t>
            </a:r>
            <a:r>
              <a:rPr lang="da-DK" sz="2000" b="0" dirty="0">
                <a:solidFill>
                  <a:srgbClr val="CE9178"/>
                </a:solidFill>
                <a:effectLst/>
                <a:latin typeface=" Cascadia Code PL"/>
              </a:rPr>
              <a:t>"..."</a:t>
            </a:r>
            <a:endParaRPr lang="da-DK" sz="2000" b="0" dirty="0">
              <a:solidFill>
                <a:srgbClr val="D4D4D4"/>
              </a:solidFill>
              <a:effectLst/>
              <a:latin typeface=" Cascadia Code PL"/>
            </a:endParaRPr>
          </a:p>
          <a:p>
            <a:r>
              <a:rPr lang="da-DK" sz="2000" b="0" dirty="0">
                <a:solidFill>
                  <a:srgbClr val="D4D4D4"/>
                </a:solidFill>
                <a:effectLst/>
                <a:latin typeface=" Cascadia Code PL"/>
              </a:rPr>
              <a:t>dotnet add package Microsoft.Extensions.Configuration.UserSecrets</a:t>
            </a:r>
          </a:p>
        </p:txBody>
      </p:sp>
    </p:spTree>
    <p:extLst>
      <p:ext uri="{BB962C8B-B14F-4D97-AF65-F5344CB8AC3E}">
        <p14:creationId xmlns:p14="http://schemas.microsoft.com/office/powerpoint/2010/main" val="224240729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7D7FF-3980-46AE-A554-9F788498D0EA}"/>
              </a:ext>
            </a:extLst>
          </p:cNvPr>
          <p:cNvSpPr>
            <a:spLocks noGrp="1"/>
          </p:cNvSpPr>
          <p:nvPr>
            <p:ph type="title"/>
          </p:nvPr>
        </p:nvSpPr>
        <p:spPr/>
        <p:txBody>
          <a:bodyPr/>
          <a:lstStyle/>
          <a:p>
            <a:r>
              <a:rPr lang="en-US" dirty="0">
                <a:solidFill>
                  <a:schemeClr val="bg1"/>
                </a:solidFill>
              </a:rPr>
              <a:t>Secrets</a:t>
            </a:r>
            <a:endParaRPr lang="LID4096" dirty="0">
              <a:solidFill>
                <a:schemeClr val="bg1"/>
              </a:solidFill>
            </a:endParaRPr>
          </a:p>
        </p:txBody>
      </p:sp>
      <p:sp>
        <p:nvSpPr>
          <p:cNvPr id="4" name="Text Placeholder 3">
            <a:extLst>
              <a:ext uri="{FF2B5EF4-FFF2-40B4-BE49-F238E27FC236}">
                <a16:creationId xmlns:a16="http://schemas.microsoft.com/office/drawing/2014/main" id="{409C6D45-FA37-43DB-9E23-57643215A2A7}"/>
              </a:ext>
            </a:extLst>
          </p:cNvPr>
          <p:cNvSpPr>
            <a:spLocks noGrp="1"/>
          </p:cNvSpPr>
          <p:nvPr>
            <p:ph type="body" sz="quarter" idx="10"/>
          </p:nvPr>
        </p:nvSpPr>
        <p:spPr>
          <a:xfrm>
            <a:off x="588263" y="1436688"/>
            <a:ext cx="11018520" cy="2880789"/>
          </a:xfrm>
        </p:spPr>
        <p:txBody>
          <a:bodyPr/>
          <a:lstStyle/>
          <a:p>
            <a:r>
              <a:rPr lang="da-DK" sz="1800" b="0" dirty="0">
                <a:solidFill>
                  <a:srgbClr val="569CD6"/>
                </a:solidFill>
                <a:effectLst/>
                <a:latin typeface=" Cascadia Code PL"/>
              </a:rPr>
              <a:t>using</a:t>
            </a:r>
            <a:r>
              <a:rPr lang="da-DK" sz="1800" b="0" dirty="0">
                <a:solidFill>
                  <a:srgbClr val="D4D4D4"/>
                </a:solidFill>
                <a:effectLst/>
                <a:latin typeface=" Cascadia Code PL"/>
              </a:rPr>
              <a:t> Microsoft.Extensions.Configuration;</a:t>
            </a:r>
          </a:p>
          <a:p>
            <a:endParaRPr lang="da-DK" sz="1800" dirty="0">
              <a:solidFill>
                <a:srgbClr val="D4D4D4"/>
              </a:solidFill>
              <a:latin typeface=" Cascadia Code PL"/>
            </a:endParaRPr>
          </a:p>
          <a:p>
            <a:r>
              <a:rPr lang="da-DK" sz="1800" b="0" dirty="0">
                <a:solidFill>
                  <a:srgbClr val="D4D4D4"/>
                </a:solidFill>
                <a:effectLst/>
                <a:latin typeface=" Cascadia Code PL"/>
              </a:rPr>
              <a:t>...</a:t>
            </a:r>
          </a:p>
          <a:p>
            <a:endParaRPr lang="da-DK" sz="1800" dirty="0">
              <a:solidFill>
                <a:srgbClr val="D4D4D4"/>
              </a:solidFill>
              <a:latin typeface=" Cascadia Code PL"/>
            </a:endParaRPr>
          </a:p>
          <a:p>
            <a:r>
              <a:rPr lang="en-US" sz="1800" b="0" dirty="0">
                <a:solidFill>
                  <a:srgbClr val="569CD6"/>
                </a:solidFill>
                <a:effectLst/>
                <a:latin typeface=" Cascadia Code PL"/>
              </a:rPr>
              <a:t>var</a:t>
            </a:r>
            <a:r>
              <a:rPr lang="en-US" sz="1800" b="0" dirty="0">
                <a:solidFill>
                  <a:srgbClr val="D4D4D4"/>
                </a:solidFill>
                <a:effectLst/>
                <a:latin typeface=" Cascadia Code PL"/>
              </a:rPr>
              <a:t> </a:t>
            </a:r>
            <a:r>
              <a:rPr lang="en-US" sz="1800" b="0" dirty="0">
                <a:solidFill>
                  <a:srgbClr val="9CDCFE"/>
                </a:solidFill>
                <a:effectLst/>
                <a:latin typeface=" Cascadia Code PL"/>
              </a:rPr>
              <a:t>configuration</a:t>
            </a:r>
            <a:r>
              <a:rPr lang="en-US" sz="1800" b="0" dirty="0">
                <a:solidFill>
                  <a:srgbClr val="D4D4D4"/>
                </a:solidFill>
                <a:effectLst/>
                <a:latin typeface=" Cascadia Code PL"/>
              </a:rPr>
              <a:t> = </a:t>
            </a:r>
            <a:r>
              <a:rPr lang="en-US" sz="1800" b="0" dirty="0">
                <a:solidFill>
                  <a:srgbClr val="569CD6"/>
                </a:solidFill>
                <a:effectLst/>
                <a:latin typeface=" Cascadia Code PL"/>
              </a:rPr>
              <a:t>new</a:t>
            </a:r>
            <a:r>
              <a:rPr lang="en-US" sz="1800" b="0" dirty="0">
                <a:solidFill>
                  <a:srgbClr val="D4D4D4"/>
                </a:solidFill>
                <a:effectLst/>
                <a:latin typeface=" Cascadia Code PL"/>
              </a:rPr>
              <a:t> </a:t>
            </a:r>
            <a:r>
              <a:rPr lang="en-US" sz="1800" b="0" dirty="0" err="1">
                <a:solidFill>
                  <a:srgbClr val="4EC9B0"/>
                </a:solidFill>
                <a:effectLst/>
                <a:latin typeface=" Cascadia Code PL"/>
              </a:rPr>
              <a:t>ConfigurationBuilder</a:t>
            </a:r>
            <a:r>
              <a:rPr lang="en-US" sz="1800" b="0" dirty="0">
                <a:solidFill>
                  <a:srgbClr val="D4D4D4"/>
                </a:solidFill>
                <a:effectLst/>
                <a:latin typeface=" Cascadia Code PL"/>
              </a:rPr>
              <a:t>()</a:t>
            </a:r>
          </a:p>
          <a:p>
            <a:r>
              <a:rPr lang="en-US" sz="1800" b="0" dirty="0">
                <a:solidFill>
                  <a:srgbClr val="D4D4D4"/>
                </a:solidFill>
                <a:effectLst/>
                <a:latin typeface=" Cascadia Code PL"/>
              </a:rPr>
              <a:t>    .</a:t>
            </a:r>
            <a:r>
              <a:rPr lang="en-US" sz="1800" b="0" dirty="0" err="1">
                <a:solidFill>
                  <a:srgbClr val="DCDCAA"/>
                </a:solidFill>
                <a:effectLst/>
                <a:latin typeface=" Cascadia Code PL"/>
              </a:rPr>
              <a:t>AddUserSecrets</a:t>
            </a:r>
            <a:r>
              <a:rPr lang="en-US" sz="1800" b="0" dirty="0">
                <a:solidFill>
                  <a:srgbClr val="D4D4D4"/>
                </a:solidFill>
                <a:effectLst/>
                <a:latin typeface=" Cascadia Code PL"/>
              </a:rPr>
              <a:t>&lt;</a:t>
            </a:r>
            <a:r>
              <a:rPr lang="en-US" sz="1800" b="0" dirty="0">
                <a:solidFill>
                  <a:srgbClr val="4EC9B0"/>
                </a:solidFill>
                <a:effectLst/>
                <a:latin typeface=" Cascadia Code PL"/>
              </a:rPr>
              <a:t>Program</a:t>
            </a:r>
            <a:r>
              <a:rPr lang="en-US" sz="1800" b="0" dirty="0">
                <a:solidFill>
                  <a:srgbClr val="D4D4D4"/>
                </a:solidFill>
                <a:effectLst/>
                <a:latin typeface=" Cascadia Code PL"/>
              </a:rPr>
              <a:t>&gt;()</a:t>
            </a:r>
          </a:p>
          <a:p>
            <a:r>
              <a:rPr lang="en-US" sz="1800" b="0" dirty="0">
                <a:solidFill>
                  <a:srgbClr val="D4D4D4"/>
                </a:solidFill>
                <a:effectLst/>
                <a:latin typeface=" Cascadia Code PL"/>
              </a:rPr>
              <a:t>    .</a:t>
            </a:r>
            <a:r>
              <a:rPr lang="en-US" sz="1800" b="0" dirty="0">
                <a:solidFill>
                  <a:srgbClr val="DCDCAA"/>
                </a:solidFill>
                <a:effectLst/>
                <a:latin typeface=" Cascadia Code PL"/>
              </a:rPr>
              <a:t>Build</a:t>
            </a:r>
            <a:r>
              <a:rPr lang="en-US" sz="1800" b="0" dirty="0">
                <a:solidFill>
                  <a:srgbClr val="D4D4D4"/>
                </a:solidFill>
                <a:effectLst/>
                <a:latin typeface=" Cascadia Code PL"/>
              </a:rPr>
              <a:t>();</a:t>
            </a:r>
          </a:p>
          <a:p>
            <a:br>
              <a:rPr lang="en-US" sz="1800" b="0" dirty="0">
                <a:solidFill>
                  <a:srgbClr val="D4D4D4"/>
                </a:solidFill>
                <a:effectLst/>
                <a:latin typeface=" Cascadia Code PL"/>
              </a:rPr>
            </a:br>
            <a:r>
              <a:rPr lang="en-US" sz="1800" b="0" dirty="0">
                <a:solidFill>
                  <a:srgbClr val="569CD6"/>
                </a:solidFill>
                <a:effectLst/>
                <a:latin typeface=" Cascadia Code PL"/>
              </a:rPr>
              <a:t>var</a:t>
            </a:r>
            <a:r>
              <a:rPr lang="en-US" sz="1800" b="0" dirty="0">
                <a:solidFill>
                  <a:srgbClr val="D4D4D4"/>
                </a:solidFill>
                <a:effectLst/>
                <a:latin typeface=" Cascadia Code PL"/>
              </a:rPr>
              <a:t> </a:t>
            </a:r>
            <a:r>
              <a:rPr lang="en-US" sz="1800" b="0" dirty="0" err="1">
                <a:solidFill>
                  <a:srgbClr val="9CDCFE"/>
                </a:solidFill>
                <a:effectLst/>
                <a:latin typeface=" Cascadia Code PL"/>
              </a:rPr>
              <a:t>connectionString</a:t>
            </a:r>
            <a:r>
              <a:rPr lang="en-US" sz="1800" b="0" dirty="0">
                <a:solidFill>
                  <a:srgbClr val="D4D4D4"/>
                </a:solidFill>
                <a:effectLst/>
                <a:latin typeface=" Cascadia Code PL"/>
              </a:rPr>
              <a:t> = </a:t>
            </a:r>
            <a:r>
              <a:rPr lang="en-US" sz="1800" b="0" dirty="0" err="1">
                <a:solidFill>
                  <a:srgbClr val="9CDCFE"/>
                </a:solidFill>
                <a:effectLst/>
                <a:latin typeface=" Cascadia Code PL"/>
              </a:rPr>
              <a:t>configuration</a:t>
            </a:r>
            <a:r>
              <a:rPr lang="en-US" sz="1800" b="0" dirty="0" err="1">
                <a:solidFill>
                  <a:srgbClr val="D4D4D4"/>
                </a:solidFill>
                <a:effectLst/>
                <a:latin typeface=" Cascadia Code PL"/>
              </a:rPr>
              <a:t>.</a:t>
            </a:r>
            <a:r>
              <a:rPr lang="en-US" sz="1800" b="0" dirty="0" err="1">
                <a:solidFill>
                  <a:srgbClr val="DCDCAA"/>
                </a:solidFill>
                <a:effectLst/>
                <a:latin typeface=" Cascadia Code PL"/>
              </a:rPr>
              <a:t>GetConnectionString</a:t>
            </a:r>
            <a:r>
              <a:rPr lang="en-US" sz="1800" b="0" dirty="0">
                <a:solidFill>
                  <a:srgbClr val="D4D4D4"/>
                </a:solidFill>
                <a:effectLst/>
                <a:latin typeface=" Cascadia Code PL"/>
              </a:rPr>
              <a:t>(</a:t>
            </a:r>
            <a:r>
              <a:rPr lang="en-US" sz="1800" b="0" dirty="0">
                <a:solidFill>
                  <a:srgbClr val="CE9178"/>
                </a:solidFill>
                <a:effectLst/>
                <a:latin typeface=" Cascadia Code PL"/>
              </a:rPr>
              <a:t>"</a:t>
            </a:r>
            <a:r>
              <a:rPr lang="en-US" sz="1800" b="0" dirty="0" err="1">
                <a:solidFill>
                  <a:srgbClr val="CE9178"/>
                </a:solidFill>
                <a:effectLst/>
                <a:latin typeface=" Cascadia Code PL"/>
              </a:rPr>
              <a:t>ConnectionString</a:t>
            </a:r>
            <a:r>
              <a:rPr lang="en-US" sz="1800" b="0" dirty="0">
                <a:solidFill>
                  <a:srgbClr val="CE9178"/>
                </a:solidFill>
                <a:effectLst/>
                <a:latin typeface=" Cascadia Code PL"/>
              </a:rPr>
              <a:t>"</a:t>
            </a:r>
            <a:r>
              <a:rPr lang="en-US" sz="1800" b="0" dirty="0">
                <a:solidFill>
                  <a:srgbClr val="D4D4D4"/>
                </a:solidFill>
                <a:effectLst/>
                <a:latin typeface=" Cascadia Code PL"/>
              </a:rPr>
              <a:t>);</a:t>
            </a:r>
          </a:p>
        </p:txBody>
      </p:sp>
    </p:spTree>
    <p:extLst>
      <p:ext uri="{BB962C8B-B14F-4D97-AF65-F5344CB8AC3E}">
        <p14:creationId xmlns:p14="http://schemas.microsoft.com/office/powerpoint/2010/main" val="187348914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A person in a suit and tie&#10;&#10;Description automatically generated with low confidence">
            <a:extLst>
              <a:ext uri="{FF2B5EF4-FFF2-40B4-BE49-F238E27FC236}">
                <a16:creationId xmlns:a16="http://schemas.microsoft.com/office/drawing/2014/main" id="{ECC26E36-F736-472C-A936-5D555D91F81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310381" y="68263"/>
            <a:ext cx="7571237" cy="6357528"/>
          </a:xfrm>
          <a:prstGeom prst="rect">
            <a:avLst/>
          </a:prstGeom>
          <a:noFill/>
        </p:spPr>
      </p:pic>
      <p:sp>
        <p:nvSpPr>
          <p:cNvPr id="6" name="TextBox 5">
            <a:extLst>
              <a:ext uri="{FF2B5EF4-FFF2-40B4-BE49-F238E27FC236}">
                <a16:creationId xmlns:a16="http://schemas.microsoft.com/office/drawing/2014/main" id="{142D042F-FC7A-47B4-97B3-993A462F7799}"/>
              </a:ext>
            </a:extLst>
          </p:cNvPr>
          <p:cNvSpPr txBox="1"/>
          <p:nvPr/>
        </p:nvSpPr>
        <p:spPr>
          <a:xfrm>
            <a:off x="5430982" y="6425791"/>
            <a:ext cx="6761018" cy="363946"/>
          </a:xfrm>
          <a:prstGeom prst="rect">
            <a:avLst/>
          </a:prstGeom>
          <a:noFill/>
        </p:spPr>
        <p:txBody>
          <a:bodyPr wrap="square">
            <a:spAutoFit/>
          </a:bodyPr>
          <a:lstStyle/>
          <a:p>
            <a:r>
              <a:rPr lang="da-DK" dirty="0">
                <a:hlinkClick r:id="rId3"/>
              </a:rPr>
              <a:t>https://twitter.com/overflow_meme/status/1223835574848630784</a:t>
            </a:r>
            <a:r>
              <a:rPr lang="da-DK" dirty="0"/>
              <a:t> </a:t>
            </a:r>
            <a:endParaRPr lang="LID4096" dirty="0"/>
          </a:p>
        </p:txBody>
      </p:sp>
    </p:spTree>
    <p:extLst>
      <p:ext uri="{BB962C8B-B14F-4D97-AF65-F5344CB8AC3E}">
        <p14:creationId xmlns:p14="http://schemas.microsoft.com/office/powerpoint/2010/main" val="6801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grass, outdoor, sky, field&#10;&#10;Description automatically generated">
            <a:extLst>
              <a:ext uri="{FF2B5EF4-FFF2-40B4-BE49-F238E27FC236}">
                <a16:creationId xmlns:a16="http://schemas.microsoft.com/office/drawing/2014/main" id="{663727A5-80E0-4787-B4EC-F55861E058F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25000"/>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98D9D239-887C-49FA-A821-A61A859CC476}"/>
              </a:ext>
            </a:extLst>
          </p:cNvPr>
          <p:cNvSpPr>
            <a:spLocks noGrp="1"/>
          </p:cNvSpPr>
          <p:nvPr>
            <p:ph type="title"/>
          </p:nvPr>
        </p:nvSpPr>
        <p:spPr>
          <a:xfrm>
            <a:off x="0" y="585789"/>
            <a:ext cx="12192000" cy="1362282"/>
          </a:xfrm>
        </p:spPr>
        <p:txBody>
          <a:bodyPr wrap="square" anchor="t">
            <a:normAutofit/>
          </a:bodyPr>
          <a:lstStyle/>
          <a:p>
            <a:r>
              <a:rPr lang="en-US" dirty="0" err="1"/>
              <a:t>IDisposable</a:t>
            </a:r>
            <a:endParaRPr lang="LID4096" dirty="0"/>
          </a:p>
        </p:txBody>
      </p:sp>
      <p:sp>
        <p:nvSpPr>
          <p:cNvPr id="5" name="TextBox 4">
            <a:extLst>
              <a:ext uri="{FF2B5EF4-FFF2-40B4-BE49-F238E27FC236}">
                <a16:creationId xmlns:a16="http://schemas.microsoft.com/office/drawing/2014/main" id="{3084CB38-6869-4AE1-9C67-3B9D1840F454}"/>
              </a:ext>
            </a:extLst>
          </p:cNvPr>
          <p:cNvSpPr txBox="1"/>
          <p:nvPr/>
        </p:nvSpPr>
        <p:spPr>
          <a:xfrm>
            <a:off x="10003902" y="6750278"/>
            <a:ext cx="2188098" cy="107722"/>
          </a:xfrm>
          <a:prstGeom prst="rect">
            <a:avLst/>
          </a:prstGeom>
          <a:solidFill>
            <a:srgbClr val="000000"/>
          </a:solidFill>
        </p:spPr>
        <p:txBody>
          <a:bodyPr wrap="none" lIns="0" tIns="0" rIns="0" bIns="0" rtlCol="0">
            <a:spAutoFit/>
          </a:bodyPr>
          <a:lstStyle/>
          <a:p>
            <a:pPr algn="r">
              <a:spcAft>
                <a:spcPts val="600"/>
              </a:spcAft>
            </a:pPr>
            <a:r>
              <a:rPr lang="LID4096" sz="700">
                <a:solidFill>
                  <a:srgbClr val="FFFFFF"/>
                </a:solidFill>
                <a:hlinkClick r:id="rId3" tooltip="https://www.flickr.com/photos/167863103@N02/40901061233/in/pool-firesfiresfires">
                  <a:extLst>
                    <a:ext uri="{A12FA001-AC4F-418D-AE19-62706E023703}">
                      <ahyp:hlinkClr xmlns:ahyp="http://schemas.microsoft.com/office/drawing/2018/hyperlinkcolor" val="tx"/>
                    </a:ext>
                  </a:extLst>
                </a:hlinkClick>
              </a:rPr>
              <a:t>This Photo</a:t>
            </a:r>
            <a:r>
              <a:rPr lang="LID4096" sz="700">
                <a:solidFill>
                  <a:srgbClr val="FFFFFF"/>
                </a:solidFill>
              </a:rPr>
              <a:t> by Unknown Author is licensed under </a:t>
            </a:r>
            <a:r>
              <a:rPr lang="LID4096"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LID4096" sz="700">
              <a:solidFill>
                <a:srgbClr val="FFFFFF"/>
              </a:solidFill>
            </a:endParaRPr>
          </a:p>
        </p:txBody>
      </p:sp>
    </p:spTree>
    <p:extLst>
      <p:ext uri="{BB962C8B-B14F-4D97-AF65-F5344CB8AC3E}">
        <p14:creationId xmlns:p14="http://schemas.microsoft.com/office/powerpoint/2010/main" val="97913431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err="1">
                <a:solidFill>
                  <a:schemeClr val="bg1"/>
                </a:solidFill>
              </a:rPr>
              <a:t>IDisposable</a:t>
            </a:r>
            <a:endParaRPr lang="LID4096" dirty="0">
              <a:solidFill>
                <a:schemeClr val="bg1"/>
              </a:solidFill>
            </a:endParaRPr>
          </a:p>
        </p:txBody>
      </p:sp>
      <p:sp>
        <p:nvSpPr>
          <p:cNvPr id="2" name="Text Placeholder 1">
            <a:extLst>
              <a:ext uri="{FF2B5EF4-FFF2-40B4-BE49-F238E27FC236}">
                <a16:creationId xmlns:a16="http://schemas.microsoft.com/office/drawing/2014/main" id="{91355690-24FE-477C-BB4D-FF267A5E7162}"/>
              </a:ext>
            </a:extLst>
          </p:cNvPr>
          <p:cNvSpPr>
            <a:spLocks noGrp="1"/>
          </p:cNvSpPr>
          <p:nvPr>
            <p:ph type="body" sz="quarter" idx="10"/>
          </p:nvPr>
        </p:nvSpPr>
        <p:spPr>
          <a:xfrm>
            <a:off x="586390" y="1434370"/>
            <a:ext cx="11018520" cy="4370427"/>
          </a:xfrm>
        </p:spPr>
        <p:txBody>
          <a:bodyPr/>
          <a:lstStyle/>
          <a:p>
            <a:r>
              <a:rPr lang="en-US" sz="20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var</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0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new</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endPar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try</a:t>
            </a:r>
            <a:endPar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finally</a:t>
            </a:r>
            <a:endPar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    if</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0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null</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p>
          <a:p>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sz="2000" b="0" dirty="0" err="1">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0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Dispose</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423440239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err="1">
                <a:solidFill>
                  <a:schemeClr val="bg1"/>
                </a:solidFill>
              </a:rPr>
              <a:t>IDisposable</a:t>
            </a:r>
            <a:r>
              <a:rPr lang="en-US" dirty="0">
                <a:solidFill>
                  <a:schemeClr val="bg1"/>
                </a:solidFill>
              </a:rPr>
              <a:t> II</a:t>
            </a:r>
            <a:endParaRPr lang="LID4096" dirty="0">
              <a:solidFill>
                <a:schemeClr val="bg1"/>
              </a:solidFill>
            </a:endParaRPr>
          </a:p>
        </p:txBody>
      </p:sp>
      <p:sp>
        <p:nvSpPr>
          <p:cNvPr id="2" name="Text Placeholder 1">
            <a:extLst>
              <a:ext uri="{FF2B5EF4-FFF2-40B4-BE49-F238E27FC236}">
                <a16:creationId xmlns:a16="http://schemas.microsoft.com/office/drawing/2014/main" id="{91355690-24FE-477C-BB4D-FF267A5E7162}"/>
              </a:ext>
            </a:extLst>
          </p:cNvPr>
          <p:cNvSpPr>
            <a:spLocks noGrp="1"/>
          </p:cNvSpPr>
          <p:nvPr>
            <p:ph type="body" sz="quarter" idx="10"/>
          </p:nvPr>
        </p:nvSpPr>
        <p:spPr>
          <a:xfrm>
            <a:off x="586390" y="1434370"/>
            <a:ext cx="11018520" cy="3262432"/>
          </a:xfrm>
        </p:spPr>
        <p:txBody>
          <a:bodyPr/>
          <a:lstStyle/>
          <a:p>
            <a:r>
              <a:rPr lang="en-US" sz="20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var</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0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new</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endPar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try</a:t>
            </a:r>
            <a:endPar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a-DK" sz="20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finally</a:t>
            </a:r>
            <a:endPar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0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sz="2000" b="0" dirty="0" err="1">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0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Dispose</a:t>
            </a:r>
            <a:r>
              <a:rPr lang="en-US"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a-DK" sz="20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37211935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err="1">
                <a:solidFill>
                  <a:schemeClr val="bg1"/>
                </a:solidFill>
              </a:rPr>
              <a:t>IDisposable</a:t>
            </a:r>
            <a:r>
              <a:rPr lang="en-US" dirty="0">
                <a:solidFill>
                  <a:schemeClr val="bg1"/>
                </a:solidFill>
              </a:rPr>
              <a:t> III</a:t>
            </a:r>
            <a:endParaRPr lang="LID4096" dirty="0">
              <a:solidFill>
                <a:schemeClr val="bg1"/>
              </a:solidFill>
            </a:endParaRPr>
          </a:p>
        </p:txBody>
      </p:sp>
      <p:sp>
        <p:nvSpPr>
          <p:cNvPr id="2" name="Text Placeholder 1">
            <a:extLst>
              <a:ext uri="{FF2B5EF4-FFF2-40B4-BE49-F238E27FC236}">
                <a16:creationId xmlns:a16="http://schemas.microsoft.com/office/drawing/2014/main" id="{91355690-24FE-477C-BB4D-FF267A5E7162}"/>
              </a:ext>
            </a:extLst>
          </p:cNvPr>
          <p:cNvSpPr>
            <a:spLocks noGrp="1"/>
          </p:cNvSpPr>
          <p:nvPr>
            <p:ph type="body" sz="quarter" idx="10"/>
          </p:nvPr>
        </p:nvSpPr>
        <p:spPr>
          <a:xfrm>
            <a:off x="586390" y="1434370"/>
            <a:ext cx="11018520" cy="2499146"/>
          </a:xfrm>
        </p:spPr>
        <p:txBody>
          <a:bodyPr/>
          <a:lstStyle/>
          <a:p>
            <a:endPar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using</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var</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new</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p>
          <a:p>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412866039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err="1">
                <a:solidFill>
                  <a:schemeClr val="bg1"/>
                </a:solidFill>
              </a:rPr>
              <a:t>IDisposable</a:t>
            </a:r>
            <a:r>
              <a:rPr lang="en-US" dirty="0">
                <a:solidFill>
                  <a:schemeClr val="bg1"/>
                </a:solidFill>
              </a:rPr>
              <a:t> IV</a:t>
            </a:r>
            <a:endParaRPr lang="LID4096" dirty="0">
              <a:solidFill>
                <a:schemeClr val="bg1"/>
              </a:solidFill>
            </a:endParaRPr>
          </a:p>
        </p:txBody>
      </p:sp>
      <p:sp>
        <p:nvSpPr>
          <p:cNvPr id="2" name="Text Placeholder 1">
            <a:extLst>
              <a:ext uri="{FF2B5EF4-FFF2-40B4-BE49-F238E27FC236}">
                <a16:creationId xmlns:a16="http://schemas.microsoft.com/office/drawing/2014/main" id="{91355690-24FE-477C-BB4D-FF267A5E7162}"/>
              </a:ext>
            </a:extLst>
          </p:cNvPr>
          <p:cNvSpPr>
            <a:spLocks noGrp="1"/>
          </p:cNvSpPr>
          <p:nvPr>
            <p:ph type="body" sz="quarter" idx="10"/>
          </p:nvPr>
        </p:nvSpPr>
        <p:spPr>
          <a:xfrm>
            <a:off x="586390" y="1434370"/>
            <a:ext cx="11018520" cy="2499146"/>
          </a:xfrm>
        </p:spPr>
        <p:txBody>
          <a:bodyPr/>
          <a:lstStyle/>
          <a:p>
            <a:endPar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using</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var</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new</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Resource</a:t>
            </a:r>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endPar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endParaRPr lang="LID4096" dirty="0">
              <a:latin typeface="Cascadia Code" panose="020B0609020000020004" pitchFamily="49" charset="0"/>
              <a:ea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90658954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encil on a piece of paper&#10;&#10;Description automatically generated with medium confidence">
            <a:extLst>
              <a:ext uri="{FF2B5EF4-FFF2-40B4-BE49-F238E27FC236}">
                <a16:creationId xmlns:a16="http://schemas.microsoft.com/office/drawing/2014/main" id="{1ABFD933-2F81-46D6-A8CF-E96873320AB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 y="-106832"/>
            <a:ext cx="20726354" cy="10518624"/>
          </a:xfrm>
          <a:prstGeom prst="rect">
            <a:avLst/>
          </a:prstGeom>
          <a:noFill/>
        </p:spPr>
      </p:pic>
      <p:sp>
        <p:nvSpPr>
          <p:cNvPr id="5" name="Title 4">
            <a:extLst>
              <a:ext uri="{FF2B5EF4-FFF2-40B4-BE49-F238E27FC236}">
                <a16:creationId xmlns:a16="http://schemas.microsoft.com/office/drawing/2014/main" id="{142EE401-AC4D-4251-8214-E1246F6CC9E3}"/>
              </a:ext>
            </a:extLst>
          </p:cNvPr>
          <p:cNvSpPr>
            <a:spLocks noGrp="1"/>
          </p:cNvSpPr>
          <p:nvPr>
            <p:ph type="title" idx="4294967295"/>
          </p:nvPr>
        </p:nvSpPr>
        <p:spPr>
          <a:xfrm>
            <a:off x="584200" y="457200"/>
            <a:ext cx="4416425" cy="553998"/>
          </a:xfrm>
        </p:spPr>
        <p:txBody>
          <a:bodyPr wrap="square" anchor="t">
            <a:normAutofit/>
          </a:bodyPr>
          <a:lstStyle/>
          <a:p>
            <a:r>
              <a:rPr lang="en-US" dirty="0"/>
              <a:t>Agenda</a:t>
            </a:r>
            <a:endParaRPr lang="LID4096" dirty="0"/>
          </a:p>
        </p:txBody>
      </p:sp>
      <p:sp>
        <p:nvSpPr>
          <p:cNvPr id="6" name="Text Placeholder 5">
            <a:extLst>
              <a:ext uri="{FF2B5EF4-FFF2-40B4-BE49-F238E27FC236}">
                <a16:creationId xmlns:a16="http://schemas.microsoft.com/office/drawing/2014/main" id="{F028372C-E3E3-443E-813E-6992300B3081}"/>
              </a:ext>
            </a:extLst>
          </p:cNvPr>
          <p:cNvSpPr>
            <a:spLocks noGrp="1"/>
          </p:cNvSpPr>
          <p:nvPr>
            <p:ph type="body" sz="quarter" idx="11"/>
          </p:nvPr>
        </p:nvSpPr>
        <p:spPr>
          <a:xfrm>
            <a:off x="584200" y="1436688"/>
            <a:ext cx="3470275" cy="4049712"/>
          </a:xfrm>
        </p:spPr>
        <p:txBody>
          <a:bodyPr wrap="square">
            <a:normAutofit/>
          </a:bodyPr>
          <a:lstStyle/>
          <a:p>
            <a:r>
              <a:rPr lang="en-US" dirty="0"/>
              <a:t>Databases</a:t>
            </a:r>
          </a:p>
          <a:p>
            <a:r>
              <a:rPr lang="en-US" dirty="0"/>
              <a:t>Old school SQL in C</a:t>
            </a:r>
            <a:r>
              <a:rPr lang="en-US" baseline="30000" dirty="0"/>
              <a:t>♯</a:t>
            </a:r>
          </a:p>
          <a:p>
            <a:r>
              <a:rPr lang="en-US" dirty="0"/>
              <a:t>Package managers</a:t>
            </a:r>
          </a:p>
          <a:p>
            <a:r>
              <a:rPr lang="en-US" dirty="0"/>
              <a:t>Secrets</a:t>
            </a:r>
          </a:p>
          <a:p>
            <a:r>
              <a:rPr lang="en-US" dirty="0"/>
              <a:t>The </a:t>
            </a:r>
            <a:r>
              <a:rPr lang="en-US" dirty="0" err="1"/>
              <a:t>IDisposable</a:t>
            </a:r>
            <a:r>
              <a:rPr lang="en-US" dirty="0"/>
              <a:t> interface</a:t>
            </a:r>
          </a:p>
          <a:p>
            <a:r>
              <a:rPr lang="en-US" dirty="0"/>
              <a:t>SQL Injection</a:t>
            </a:r>
          </a:p>
          <a:p>
            <a:r>
              <a:rPr lang="en-US" dirty="0"/>
              <a:t>Object Relational Mapping</a:t>
            </a:r>
          </a:p>
          <a:p>
            <a:r>
              <a:rPr lang="en-US" dirty="0"/>
              <a:t>Entity Framework Core</a:t>
            </a:r>
          </a:p>
          <a:p>
            <a:r>
              <a:rPr lang="en-US" dirty="0"/>
              <a:t>Clean Onions</a:t>
            </a:r>
          </a:p>
          <a:p>
            <a:r>
              <a:rPr lang="en-US" dirty="0"/>
              <a:t>Lazy vs. Eager Loading</a:t>
            </a:r>
          </a:p>
        </p:txBody>
      </p:sp>
      <p:sp>
        <p:nvSpPr>
          <p:cNvPr id="12" name="TextBox 11">
            <a:extLst>
              <a:ext uri="{FF2B5EF4-FFF2-40B4-BE49-F238E27FC236}">
                <a16:creationId xmlns:a16="http://schemas.microsoft.com/office/drawing/2014/main" id="{0FCD991C-C174-4CF3-A5B0-C992EB49D0F8}"/>
              </a:ext>
            </a:extLst>
          </p:cNvPr>
          <p:cNvSpPr txBox="1"/>
          <p:nvPr/>
        </p:nvSpPr>
        <p:spPr>
          <a:xfrm>
            <a:off x="9581417" y="7188608"/>
            <a:ext cx="2511906" cy="107722"/>
          </a:xfrm>
          <a:prstGeom prst="rect">
            <a:avLst/>
          </a:prstGeom>
          <a:solidFill>
            <a:srgbClr val="000000"/>
          </a:solidFill>
        </p:spPr>
        <p:txBody>
          <a:bodyPr wrap="none" lIns="0" tIns="0" rIns="0" bIns="0" rtlCol="0">
            <a:spAutoFit/>
          </a:bodyPr>
          <a:lstStyle/>
          <a:p>
            <a:pPr algn="r">
              <a:spcAft>
                <a:spcPts val="600"/>
              </a:spcAft>
            </a:pPr>
            <a:r>
              <a:rPr lang="LID4096" sz="700" dirty="0">
                <a:solidFill>
                  <a:srgbClr val="FFFFFF"/>
                </a:solidFill>
                <a:hlinkClick r:id="rId3" tooltip="https://www.quelledergnade.de/deutsch/agenda/">
                  <a:extLst>
                    <a:ext uri="{A12FA001-AC4F-418D-AE19-62706E023703}">
                      <ahyp:hlinkClr xmlns:ahyp="http://schemas.microsoft.com/office/drawing/2018/hyperlinkcolor" val="tx"/>
                    </a:ext>
                  </a:extLst>
                </a:hlinkClick>
              </a:rPr>
              <a:t>This Photo</a:t>
            </a:r>
            <a:r>
              <a:rPr lang="LID4096" sz="700" dirty="0">
                <a:solidFill>
                  <a:srgbClr val="FFFFFF"/>
                </a:solidFill>
              </a:rPr>
              <a:t> by Unknown Author is licensed under </a:t>
            </a:r>
            <a:r>
              <a:rPr lang="LID4096" sz="700" dirty="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LID4096" sz="700" dirty="0">
              <a:solidFill>
                <a:srgbClr val="FFFFFF"/>
              </a:solidFill>
            </a:endParaRPr>
          </a:p>
        </p:txBody>
      </p:sp>
    </p:spTree>
    <p:extLst>
      <p:ext uri="{BB962C8B-B14F-4D97-AF65-F5344CB8AC3E}">
        <p14:creationId xmlns:p14="http://schemas.microsoft.com/office/powerpoint/2010/main" val="230298068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floor, indoor&#10;&#10;Description automatically generated">
            <a:extLst>
              <a:ext uri="{FF2B5EF4-FFF2-40B4-BE49-F238E27FC236}">
                <a16:creationId xmlns:a16="http://schemas.microsoft.com/office/drawing/2014/main" id="{C94DD02D-E99E-4C32-9BA3-E54039F74DBB}"/>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391" b="14022"/>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98D9D239-887C-49FA-A821-A61A859CC476}"/>
              </a:ext>
            </a:extLst>
          </p:cNvPr>
          <p:cNvSpPr>
            <a:spLocks noGrp="1"/>
          </p:cNvSpPr>
          <p:nvPr>
            <p:ph type="title"/>
          </p:nvPr>
        </p:nvSpPr>
        <p:spPr>
          <a:xfrm>
            <a:off x="0" y="3657600"/>
            <a:ext cx="12192000" cy="3200400"/>
          </a:xfrm>
        </p:spPr>
        <p:txBody>
          <a:bodyPr wrap="square" anchor="b">
            <a:normAutofit/>
          </a:bodyPr>
          <a:lstStyle/>
          <a:p>
            <a:r>
              <a:rPr lang="en-US" dirty="0"/>
              <a:t>SQL Injection</a:t>
            </a:r>
            <a:endParaRPr lang="LID4096" dirty="0"/>
          </a:p>
        </p:txBody>
      </p:sp>
      <p:sp>
        <p:nvSpPr>
          <p:cNvPr id="5" name="TextBox 4">
            <a:extLst>
              <a:ext uri="{FF2B5EF4-FFF2-40B4-BE49-F238E27FC236}">
                <a16:creationId xmlns:a16="http://schemas.microsoft.com/office/drawing/2014/main" id="{C35476B4-5ECC-4806-9B1A-C1481C389EA4}"/>
              </a:ext>
            </a:extLst>
          </p:cNvPr>
          <p:cNvSpPr txBox="1"/>
          <p:nvPr/>
        </p:nvSpPr>
        <p:spPr>
          <a:xfrm>
            <a:off x="10003902" y="6750278"/>
            <a:ext cx="2188098" cy="107722"/>
          </a:xfrm>
          <a:prstGeom prst="rect">
            <a:avLst/>
          </a:prstGeom>
          <a:solidFill>
            <a:srgbClr val="000000"/>
          </a:solidFill>
        </p:spPr>
        <p:txBody>
          <a:bodyPr wrap="none" lIns="0" tIns="0" rIns="0" bIns="0" rtlCol="0">
            <a:spAutoFit/>
          </a:bodyPr>
          <a:lstStyle/>
          <a:p>
            <a:pPr algn="r">
              <a:spcAft>
                <a:spcPts val="600"/>
              </a:spcAft>
            </a:pPr>
            <a:r>
              <a:rPr lang="LID4096" sz="700">
                <a:solidFill>
                  <a:srgbClr val="FFFFFF"/>
                </a:solidFill>
                <a:hlinkClick r:id="rId3" tooltip="http://www.freeimageslive.co.uk/free_stock_image/medication-and-injections-jpg">
                  <a:extLst>
                    <a:ext uri="{A12FA001-AC4F-418D-AE19-62706E023703}">
                      <ahyp:hlinkClr xmlns:ahyp="http://schemas.microsoft.com/office/drawing/2018/hyperlinkcolor" val="tx"/>
                    </a:ext>
                  </a:extLst>
                </a:hlinkClick>
              </a:rPr>
              <a:t>This Photo</a:t>
            </a:r>
            <a:r>
              <a:rPr lang="LID4096" sz="700">
                <a:solidFill>
                  <a:srgbClr val="FFFFFF"/>
                </a:solidFill>
              </a:rPr>
              <a:t> by Unknown Author is licensed under </a:t>
            </a:r>
            <a:r>
              <a:rPr lang="LID4096"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LID4096" sz="700">
              <a:solidFill>
                <a:srgbClr val="FFFFFF"/>
              </a:solidFill>
            </a:endParaRPr>
          </a:p>
        </p:txBody>
      </p:sp>
    </p:spTree>
    <p:extLst>
      <p:ext uri="{BB962C8B-B14F-4D97-AF65-F5344CB8AC3E}">
        <p14:creationId xmlns:p14="http://schemas.microsoft.com/office/powerpoint/2010/main" val="141603354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a:t>SQL Injection</a:t>
            </a:r>
            <a:endParaRPr lang="LID4096" dirty="0"/>
          </a:p>
        </p:txBody>
      </p:sp>
      <p:sp>
        <p:nvSpPr>
          <p:cNvPr id="3" name="Text Placeholder 2">
            <a:extLst>
              <a:ext uri="{FF2B5EF4-FFF2-40B4-BE49-F238E27FC236}">
                <a16:creationId xmlns:a16="http://schemas.microsoft.com/office/drawing/2014/main" id="{5F96F862-373B-4647-AAC7-A8F7EBA1DC92}"/>
              </a:ext>
            </a:extLst>
          </p:cNvPr>
          <p:cNvSpPr>
            <a:spLocks noGrp="1"/>
          </p:cNvSpPr>
          <p:nvPr>
            <p:ph type="body" sz="quarter" idx="10"/>
          </p:nvPr>
        </p:nvSpPr>
        <p:spPr>
          <a:xfrm>
            <a:off x="586390" y="1434370"/>
            <a:ext cx="11018520" cy="4912114"/>
          </a:xfrm>
        </p:spPr>
        <p:txBody>
          <a:bodyPr/>
          <a:lstStyle/>
          <a:p>
            <a:r>
              <a:rPr lang="en-US" dirty="0"/>
              <a:t>A </a:t>
            </a:r>
            <a:r>
              <a:rPr lang="en-US" b="1" dirty="0"/>
              <a:t>SQL injection </a:t>
            </a:r>
            <a:r>
              <a:rPr lang="en-US" dirty="0"/>
              <a:t>attack consists of insertion or “injection” of a SQL query via the input data from the client to the application. </a:t>
            </a:r>
          </a:p>
          <a:p>
            <a:endParaRPr lang="en-US" dirty="0"/>
          </a:p>
          <a:p>
            <a:r>
              <a:rPr lang="en-US" dirty="0"/>
              <a:t>A successful SQL injection exploit can:</a:t>
            </a:r>
          </a:p>
          <a:p>
            <a:endParaRPr lang="en-US" dirty="0"/>
          </a:p>
          <a:p>
            <a:pPr marL="457200" indent="-457200">
              <a:buFont typeface="Arial" panose="020B0604020202020204" pitchFamily="34" charset="0"/>
              <a:buChar char="•"/>
            </a:pPr>
            <a:r>
              <a:rPr lang="en-US" dirty="0"/>
              <a:t>read sensitive data from the database, </a:t>
            </a:r>
          </a:p>
          <a:p>
            <a:pPr marL="457200" indent="-457200">
              <a:buFont typeface="Arial" panose="020B0604020202020204" pitchFamily="34" charset="0"/>
              <a:buChar char="•"/>
            </a:pPr>
            <a:r>
              <a:rPr lang="en-US" dirty="0"/>
              <a:t>modify database data (Insert/Update/Delete), </a:t>
            </a:r>
          </a:p>
          <a:p>
            <a:pPr marL="457200" indent="-457200">
              <a:buFont typeface="Arial" panose="020B0604020202020204" pitchFamily="34" charset="0"/>
              <a:buChar char="•"/>
            </a:pPr>
            <a:r>
              <a:rPr lang="en-US" dirty="0"/>
              <a:t>execute administration operations on the database (such as shutdown the DBMS), </a:t>
            </a:r>
          </a:p>
          <a:p>
            <a:pPr marL="457200" indent="-457200">
              <a:buFont typeface="Arial" panose="020B0604020202020204" pitchFamily="34" charset="0"/>
              <a:buChar char="•"/>
            </a:pPr>
            <a:r>
              <a:rPr lang="en-US" dirty="0"/>
              <a:t>or worse</a:t>
            </a:r>
          </a:p>
        </p:txBody>
      </p:sp>
      <p:sp>
        <p:nvSpPr>
          <p:cNvPr id="7" name="TextBox 6">
            <a:extLst>
              <a:ext uri="{FF2B5EF4-FFF2-40B4-BE49-F238E27FC236}">
                <a16:creationId xmlns:a16="http://schemas.microsoft.com/office/drawing/2014/main" id="{2D4F1ECE-E2BD-4D4B-9BE7-178AEA1C5B0E}"/>
              </a:ext>
            </a:extLst>
          </p:cNvPr>
          <p:cNvSpPr txBox="1"/>
          <p:nvPr/>
        </p:nvSpPr>
        <p:spPr>
          <a:xfrm>
            <a:off x="5340350" y="6346484"/>
            <a:ext cx="6738620" cy="363946"/>
          </a:xfrm>
          <a:prstGeom prst="rect">
            <a:avLst/>
          </a:prstGeom>
          <a:noFill/>
        </p:spPr>
        <p:txBody>
          <a:bodyPr wrap="square">
            <a:spAutoFit/>
          </a:bodyPr>
          <a:lstStyle/>
          <a:p>
            <a:pPr algn="r"/>
            <a:r>
              <a:rPr lang="da-DK" dirty="0">
                <a:hlinkClick r:id="rId2"/>
              </a:rPr>
              <a:t>https://owasp.org/www-community/attacks/SQL_Injection</a:t>
            </a:r>
            <a:endParaRPr lang="LID4096" dirty="0"/>
          </a:p>
        </p:txBody>
      </p:sp>
    </p:spTree>
    <p:extLst>
      <p:ext uri="{BB962C8B-B14F-4D97-AF65-F5344CB8AC3E}">
        <p14:creationId xmlns:p14="http://schemas.microsoft.com/office/powerpoint/2010/main" val="240406210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19BFB07-9803-468A-974C-C88A1CC1B55C}"/>
              </a:ext>
            </a:extLst>
          </p:cNvPr>
          <p:cNvSpPr>
            <a:spLocks noGrp="1"/>
          </p:cNvSpPr>
          <p:nvPr>
            <p:ph type="title"/>
          </p:nvPr>
        </p:nvSpPr>
        <p:spPr>
          <a:xfrm>
            <a:off x="588263" y="457200"/>
            <a:ext cx="11018520" cy="553998"/>
          </a:xfrm>
        </p:spPr>
        <p:txBody>
          <a:bodyPr wrap="square" anchor="t">
            <a:normAutofit/>
          </a:bodyPr>
          <a:lstStyle/>
          <a:p>
            <a:r>
              <a:rPr lang="en-US" dirty="0"/>
              <a:t>Object Relational Mapping</a:t>
            </a:r>
            <a:endParaRPr lang="LID4096" dirty="0"/>
          </a:p>
        </p:txBody>
      </p:sp>
      <p:pic>
        <p:nvPicPr>
          <p:cNvPr id="5" name="Picture Placeholder 4" descr="Diagram&#10;&#10;Description automatically generated">
            <a:extLst>
              <a:ext uri="{FF2B5EF4-FFF2-40B4-BE49-F238E27FC236}">
                <a16:creationId xmlns:a16="http://schemas.microsoft.com/office/drawing/2014/main" id="{14A7D910-C971-4752-853E-B87E8C9405A0}"/>
              </a:ext>
            </a:extLst>
          </p:cNvPr>
          <p:cNvPicPr>
            <a:picLocks noGrp="1" noChangeAspect="1"/>
          </p:cNvPicPr>
          <p:nvPr>
            <p:ph sz="quarter" idx="10"/>
          </p:nvPr>
        </p:nvPicPr>
        <p:blipFill>
          <a:blip r:embed="rId2">
            <a:extLst>
              <a:ext uri="{837473B0-CC2E-450A-ABE3-18F120FF3D39}">
                <a1611:picAttrSrcUrl xmlns:a1611="http://schemas.microsoft.com/office/drawing/2016/11/main" r:id="rId3"/>
              </a:ext>
            </a:extLst>
          </a:blip>
          <a:stretch>
            <a:fillRect/>
          </a:stretch>
        </p:blipFill>
        <p:spPr>
          <a:xfrm>
            <a:off x="1031904" y="1435100"/>
            <a:ext cx="10123430" cy="4833938"/>
          </a:xfrm>
          <a:noFill/>
        </p:spPr>
      </p:pic>
      <p:sp>
        <p:nvSpPr>
          <p:cNvPr id="6" name="TextBox 5">
            <a:extLst>
              <a:ext uri="{FF2B5EF4-FFF2-40B4-BE49-F238E27FC236}">
                <a16:creationId xmlns:a16="http://schemas.microsoft.com/office/drawing/2014/main" id="{B6632109-7EC6-40F5-9B62-3EFE7F6BDE74}"/>
              </a:ext>
            </a:extLst>
          </p:cNvPr>
          <p:cNvSpPr txBox="1"/>
          <p:nvPr/>
        </p:nvSpPr>
        <p:spPr>
          <a:xfrm>
            <a:off x="8967236" y="6161316"/>
            <a:ext cx="2188098" cy="107722"/>
          </a:xfrm>
          <a:prstGeom prst="rect">
            <a:avLst/>
          </a:prstGeom>
          <a:solidFill>
            <a:srgbClr val="000000"/>
          </a:solidFill>
        </p:spPr>
        <p:txBody>
          <a:bodyPr wrap="none" lIns="0" tIns="0" rIns="0" bIns="0" rtlCol="0">
            <a:spAutoFit/>
          </a:bodyPr>
          <a:lstStyle/>
          <a:p>
            <a:pPr algn="r">
              <a:spcAft>
                <a:spcPts val="600"/>
              </a:spcAft>
            </a:pPr>
            <a:r>
              <a:rPr lang="LID4096" sz="700">
                <a:solidFill>
                  <a:srgbClr val="FFFFFF"/>
                </a:solidFill>
                <a:hlinkClick r:id="rId3" tooltip="https://interviewquestionjava.blogspot.com/2014/01/framework-orm-object-relational-mapping.html">
                  <a:extLst>
                    <a:ext uri="{A12FA001-AC4F-418D-AE19-62706E023703}">
                      <ahyp:hlinkClr xmlns:ahyp="http://schemas.microsoft.com/office/drawing/2018/hyperlinkcolor" val="tx"/>
                    </a:ext>
                  </a:extLst>
                </a:hlinkClick>
              </a:rPr>
              <a:t>This Photo</a:t>
            </a:r>
            <a:r>
              <a:rPr lang="LID4096" sz="700">
                <a:solidFill>
                  <a:srgbClr val="FFFFFF"/>
                </a:solidFill>
              </a:rPr>
              <a:t> by Unknown Author is licensed under </a:t>
            </a:r>
            <a:r>
              <a:rPr lang="LID4096"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LID4096" sz="700">
              <a:solidFill>
                <a:srgbClr val="FFFFFF"/>
              </a:solidFill>
            </a:endParaRPr>
          </a:p>
        </p:txBody>
      </p:sp>
    </p:spTree>
    <p:extLst>
      <p:ext uri="{BB962C8B-B14F-4D97-AF65-F5344CB8AC3E}">
        <p14:creationId xmlns:p14="http://schemas.microsoft.com/office/powerpoint/2010/main" val="163947220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F703A-ADFF-4D1D-AA58-1ECBDB717380}"/>
              </a:ext>
            </a:extLst>
          </p:cNvPr>
          <p:cNvSpPr>
            <a:spLocks noGrp="1"/>
          </p:cNvSpPr>
          <p:nvPr>
            <p:ph type="title"/>
          </p:nvPr>
        </p:nvSpPr>
        <p:spPr/>
        <p:txBody>
          <a:bodyPr/>
          <a:lstStyle/>
          <a:p>
            <a:r>
              <a:rPr lang="en-US" dirty="0"/>
              <a:t>Object Relational Mapping</a:t>
            </a:r>
            <a:endParaRPr lang="LID4096" dirty="0"/>
          </a:p>
        </p:txBody>
      </p:sp>
      <p:sp>
        <p:nvSpPr>
          <p:cNvPr id="3" name="Content Placeholder 2">
            <a:extLst>
              <a:ext uri="{FF2B5EF4-FFF2-40B4-BE49-F238E27FC236}">
                <a16:creationId xmlns:a16="http://schemas.microsoft.com/office/drawing/2014/main" id="{EBFF53AD-8C5D-4A77-8FBD-4B718DB8C92B}"/>
              </a:ext>
            </a:extLst>
          </p:cNvPr>
          <p:cNvSpPr>
            <a:spLocks noGrp="1"/>
          </p:cNvSpPr>
          <p:nvPr>
            <p:ph sz="quarter" idx="10"/>
          </p:nvPr>
        </p:nvSpPr>
        <p:spPr>
          <a:xfrm>
            <a:off x="584200" y="1435100"/>
            <a:ext cx="11018838" cy="2412968"/>
          </a:xfrm>
        </p:spPr>
        <p:txBody>
          <a:bodyPr/>
          <a:lstStyle/>
          <a:p>
            <a:pPr marL="0" indent="0">
              <a:buNone/>
            </a:pPr>
            <a:r>
              <a:rPr lang="en-US" dirty="0"/>
              <a:t>The act of converting incompatible types in OOP to tables/columns/rows/relations in SQL</a:t>
            </a:r>
          </a:p>
          <a:p>
            <a:pPr marL="0" indent="0">
              <a:buNone/>
            </a:pPr>
            <a:endParaRPr lang="en-US" dirty="0"/>
          </a:p>
          <a:p>
            <a:pPr marL="0" indent="0">
              <a:buNone/>
            </a:pPr>
            <a:r>
              <a:rPr lang="da-DK" dirty="0"/>
              <a:t>Object–</a:t>
            </a:r>
            <a:r>
              <a:rPr lang="da-DK" dirty="0" err="1"/>
              <a:t>relational</a:t>
            </a:r>
            <a:r>
              <a:rPr lang="da-DK" dirty="0"/>
              <a:t> </a:t>
            </a:r>
            <a:r>
              <a:rPr lang="da-DK" dirty="0" err="1"/>
              <a:t>impedance</a:t>
            </a:r>
            <a:r>
              <a:rPr lang="da-DK" dirty="0"/>
              <a:t> mismatch</a:t>
            </a:r>
          </a:p>
          <a:p>
            <a:pPr marL="0" indent="0">
              <a:buNone/>
            </a:pPr>
            <a:r>
              <a:rPr lang="en-US" dirty="0"/>
              <a:t>- Me not understand object me table</a:t>
            </a:r>
            <a:endParaRPr lang="LID4096" dirty="0"/>
          </a:p>
        </p:txBody>
      </p:sp>
    </p:spTree>
    <p:extLst>
      <p:ext uri="{BB962C8B-B14F-4D97-AF65-F5344CB8AC3E}">
        <p14:creationId xmlns:p14="http://schemas.microsoft.com/office/powerpoint/2010/main" val="354412175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01C2005-CE8D-4E0D-A264-199452CF9091}"/>
              </a:ext>
            </a:extLst>
          </p:cNvPr>
          <p:cNvSpPr>
            <a:spLocks noGrp="1"/>
          </p:cNvSpPr>
          <p:nvPr>
            <p:ph type="title"/>
          </p:nvPr>
        </p:nvSpPr>
        <p:spPr/>
        <p:txBody>
          <a:bodyPr/>
          <a:lstStyle/>
          <a:p>
            <a:r>
              <a:rPr lang="en-US" dirty="0"/>
              <a:t>Model</a:t>
            </a:r>
            <a:endParaRPr lang="LID4096" dirty="0"/>
          </a:p>
        </p:txBody>
      </p:sp>
      <p:graphicFrame>
        <p:nvGraphicFramePr>
          <p:cNvPr id="17" name="Table 17">
            <a:extLst>
              <a:ext uri="{FF2B5EF4-FFF2-40B4-BE49-F238E27FC236}">
                <a16:creationId xmlns:a16="http://schemas.microsoft.com/office/drawing/2014/main" id="{E10E5823-4F89-47AE-AEE1-02F427DD6CDA}"/>
              </a:ext>
            </a:extLst>
          </p:cNvPr>
          <p:cNvGraphicFramePr>
            <a:graphicFrameLocks noGrp="1"/>
          </p:cNvGraphicFramePr>
          <p:nvPr>
            <p:extLst>
              <p:ext uri="{D42A27DB-BD31-4B8C-83A1-F6EECF244321}">
                <p14:modId xmlns:p14="http://schemas.microsoft.com/office/powerpoint/2010/main" val="446215760"/>
              </p:ext>
            </p:extLst>
          </p:nvPr>
        </p:nvGraphicFramePr>
        <p:xfrm>
          <a:off x="7192474" y="4350190"/>
          <a:ext cx="2540000" cy="1107440"/>
        </p:xfrm>
        <a:graphic>
          <a:graphicData uri="http://schemas.openxmlformats.org/drawingml/2006/table">
            <a:tbl>
              <a:tblPr firstRow="1" bandRow="1">
                <a:tableStyleId>{5C22544A-7EE6-4342-B048-85BDC9FD1C3A}</a:tableStyleId>
              </a:tblPr>
              <a:tblGrid>
                <a:gridCol w="2540000">
                  <a:extLst>
                    <a:ext uri="{9D8B030D-6E8A-4147-A177-3AD203B41FA5}">
                      <a16:colId xmlns:a16="http://schemas.microsoft.com/office/drawing/2014/main" val="2452574459"/>
                    </a:ext>
                  </a:extLst>
                </a:gridCol>
              </a:tblGrid>
              <a:tr h="0">
                <a:tc>
                  <a:txBody>
                    <a:bodyPr/>
                    <a:lstStyle/>
                    <a:p>
                      <a:pPr algn="ctr"/>
                      <a:r>
                        <a:rPr lang="en-US" dirty="0"/>
                        <a:t>Power</a:t>
                      </a:r>
                      <a:endParaRPr lang="LID4096" dirty="0"/>
                    </a:p>
                  </a:txBody>
                  <a:tcPr/>
                </a:tc>
                <a:extLst>
                  <a:ext uri="{0D108BD9-81ED-4DB2-BD59-A6C34878D82A}">
                    <a16:rowId xmlns:a16="http://schemas.microsoft.com/office/drawing/2014/main" val="189406323"/>
                  </a:ext>
                </a:extLst>
              </a:tr>
              <a:tr h="370840">
                <a:tc>
                  <a:txBody>
                    <a:bodyPr/>
                    <a:lstStyle/>
                    <a:p>
                      <a:r>
                        <a:rPr lang="en-US" b="1" dirty="0"/>
                        <a:t>Id</a:t>
                      </a:r>
                      <a:r>
                        <a:rPr lang="en-US" dirty="0"/>
                        <a:t> : int</a:t>
                      </a:r>
                      <a:endParaRPr lang="LID4096" dirty="0"/>
                    </a:p>
                  </a:txBody>
                  <a:tcPr/>
                </a:tc>
                <a:extLst>
                  <a:ext uri="{0D108BD9-81ED-4DB2-BD59-A6C34878D82A}">
                    <a16:rowId xmlns:a16="http://schemas.microsoft.com/office/drawing/2014/main" val="2832226041"/>
                  </a:ext>
                </a:extLst>
              </a:tr>
              <a:tr h="370840">
                <a:tc>
                  <a:txBody>
                    <a:bodyPr/>
                    <a:lstStyle/>
                    <a:p>
                      <a:r>
                        <a:rPr lang="en-US" b="1" dirty="0"/>
                        <a:t>Name</a:t>
                      </a:r>
                      <a:r>
                        <a:rPr lang="en-US" dirty="0"/>
                        <a:t> : string (50)</a:t>
                      </a:r>
                      <a:endParaRPr lang="LID4096" dirty="0"/>
                    </a:p>
                  </a:txBody>
                  <a:tcPr/>
                </a:tc>
                <a:extLst>
                  <a:ext uri="{0D108BD9-81ED-4DB2-BD59-A6C34878D82A}">
                    <a16:rowId xmlns:a16="http://schemas.microsoft.com/office/drawing/2014/main" val="3316180702"/>
                  </a:ext>
                </a:extLst>
              </a:tr>
            </a:tbl>
          </a:graphicData>
        </a:graphic>
      </p:graphicFrame>
      <p:graphicFrame>
        <p:nvGraphicFramePr>
          <p:cNvPr id="19" name="Table 17">
            <a:extLst>
              <a:ext uri="{FF2B5EF4-FFF2-40B4-BE49-F238E27FC236}">
                <a16:creationId xmlns:a16="http://schemas.microsoft.com/office/drawing/2014/main" id="{76E37CFB-522E-4F80-8990-DB7B2FF43791}"/>
              </a:ext>
            </a:extLst>
          </p:cNvPr>
          <p:cNvGraphicFramePr>
            <a:graphicFrameLocks noGrp="1"/>
          </p:cNvGraphicFramePr>
          <p:nvPr>
            <p:extLst>
              <p:ext uri="{D42A27DB-BD31-4B8C-83A1-F6EECF244321}">
                <p14:modId xmlns:p14="http://schemas.microsoft.com/office/powerpoint/2010/main" val="1744390944"/>
              </p:ext>
            </p:extLst>
          </p:nvPr>
        </p:nvGraphicFramePr>
        <p:xfrm>
          <a:off x="7192474" y="2125150"/>
          <a:ext cx="2540000" cy="1107440"/>
        </p:xfrm>
        <a:graphic>
          <a:graphicData uri="http://schemas.openxmlformats.org/drawingml/2006/table">
            <a:tbl>
              <a:tblPr firstRow="1" bandRow="1">
                <a:tableStyleId>{5C22544A-7EE6-4342-B048-85BDC9FD1C3A}</a:tableStyleId>
              </a:tblPr>
              <a:tblGrid>
                <a:gridCol w="2540000">
                  <a:extLst>
                    <a:ext uri="{9D8B030D-6E8A-4147-A177-3AD203B41FA5}">
                      <a16:colId xmlns:a16="http://schemas.microsoft.com/office/drawing/2014/main" val="2452574459"/>
                    </a:ext>
                  </a:extLst>
                </a:gridCol>
              </a:tblGrid>
              <a:tr h="0">
                <a:tc>
                  <a:txBody>
                    <a:bodyPr/>
                    <a:lstStyle/>
                    <a:p>
                      <a:pPr algn="ctr"/>
                      <a:r>
                        <a:rPr lang="en-US" dirty="0"/>
                        <a:t>City</a:t>
                      </a:r>
                      <a:endParaRPr lang="LID4096" dirty="0"/>
                    </a:p>
                  </a:txBody>
                  <a:tcPr/>
                </a:tc>
                <a:extLst>
                  <a:ext uri="{0D108BD9-81ED-4DB2-BD59-A6C34878D82A}">
                    <a16:rowId xmlns:a16="http://schemas.microsoft.com/office/drawing/2014/main" val="189406323"/>
                  </a:ext>
                </a:extLst>
              </a:tr>
              <a:tr h="370840">
                <a:tc>
                  <a:txBody>
                    <a:bodyPr/>
                    <a:lstStyle/>
                    <a:p>
                      <a:r>
                        <a:rPr lang="en-US" b="1" dirty="0"/>
                        <a:t>Id</a:t>
                      </a:r>
                      <a:r>
                        <a:rPr lang="en-US" dirty="0"/>
                        <a:t> : int</a:t>
                      </a:r>
                      <a:endParaRPr lang="LID4096" dirty="0"/>
                    </a:p>
                  </a:txBody>
                  <a:tcPr/>
                </a:tc>
                <a:extLst>
                  <a:ext uri="{0D108BD9-81ED-4DB2-BD59-A6C34878D82A}">
                    <a16:rowId xmlns:a16="http://schemas.microsoft.com/office/drawing/2014/main" val="2832226041"/>
                  </a:ext>
                </a:extLst>
              </a:tr>
              <a:tr h="370840">
                <a:tc>
                  <a:txBody>
                    <a:bodyPr/>
                    <a:lstStyle/>
                    <a:p>
                      <a:r>
                        <a:rPr lang="en-US" b="1" dirty="0"/>
                        <a:t>Name</a:t>
                      </a:r>
                      <a:r>
                        <a:rPr lang="en-US" dirty="0"/>
                        <a:t> : string (50)</a:t>
                      </a:r>
                      <a:endParaRPr lang="LID4096" dirty="0"/>
                    </a:p>
                  </a:txBody>
                  <a:tcPr/>
                </a:tc>
                <a:extLst>
                  <a:ext uri="{0D108BD9-81ED-4DB2-BD59-A6C34878D82A}">
                    <a16:rowId xmlns:a16="http://schemas.microsoft.com/office/drawing/2014/main" val="3316180702"/>
                  </a:ext>
                </a:extLst>
              </a:tr>
            </a:tbl>
          </a:graphicData>
        </a:graphic>
      </p:graphicFrame>
      <p:graphicFrame>
        <p:nvGraphicFramePr>
          <p:cNvPr id="21" name="Table 17">
            <a:extLst>
              <a:ext uri="{FF2B5EF4-FFF2-40B4-BE49-F238E27FC236}">
                <a16:creationId xmlns:a16="http://schemas.microsoft.com/office/drawing/2014/main" id="{99F5B323-7A9C-4950-899B-FE0DB8EA1E47}"/>
              </a:ext>
            </a:extLst>
          </p:cNvPr>
          <p:cNvGraphicFramePr>
            <a:graphicFrameLocks noGrp="1"/>
          </p:cNvGraphicFramePr>
          <p:nvPr>
            <p:extLst>
              <p:ext uri="{D42A27DB-BD31-4B8C-83A1-F6EECF244321}">
                <p14:modId xmlns:p14="http://schemas.microsoft.com/office/powerpoint/2010/main" val="1112221530"/>
              </p:ext>
            </p:extLst>
          </p:nvPr>
        </p:nvGraphicFramePr>
        <p:xfrm>
          <a:off x="1915815" y="2125150"/>
          <a:ext cx="2608834" cy="3332480"/>
        </p:xfrm>
        <a:graphic>
          <a:graphicData uri="http://schemas.openxmlformats.org/drawingml/2006/table">
            <a:tbl>
              <a:tblPr firstRow="1" bandRow="1">
                <a:tableStyleId>{5C22544A-7EE6-4342-B048-85BDC9FD1C3A}</a:tableStyleId>
              </a:tblPr>
              <a:tblGrid>
                <a:gridCol w="2608834">
                  <a:extLst>
                    <a:ext uri="{9D8B030D-6E8A-4147-A177-3AD203B41FA5}">
                      <a16:colId xmlns:a16="http://schemas.microsoft.com/office/drawing/2014/main" val="2452574459"/>
                    </a:ext>
                  </a:extLst>
                </a:gridCol>
              </a:tblGrid>
              <a:tr h="0">
                <a:tc>
                  <a:txBody>
                    <a:bodyPr/>
                    <a:lstStyle/>
                    <a:p>
                      <a:pPr algn="ctr"/>
                      <a:r>
                        <a:rPr lang="en-US" dirty="0"/>
                        <a:t>Character</a:t>
                      </a:r>
                      <a:endParaRPr lang="LID4096" dirty="0"/>
                    </a:p>
                  </a:txBody>
                  <a:tcPr/>
                </a:tc>
                <a:extLst>
                  <a:ext uri="{0D108BD9-81ED-4DB2-BD59-A6C34878D82A}">
                    <a16:rowId xmlns:a16="http://schemas.microsoft.com/office/drawing/2014/main" val="189406323"/>
                  </a:ext>
                </a:extLst>
              </a:tr>
              <a:tr h="370840">
                <a:tc>
                  <a:txBody>
                    <a:bodyPr/>
                    <a:lstStyle/>
                    <a:p>
                      <a:r>
                        <a:rPr lang="en-US" b="1" dirty="0"/>
                        <a:t>Id</a:t>
                      </a:r>
                      <a:r>
                        <a:rPr lang="en-US" dirty="0"/>
                        <a:t> : int</a:t>
                      </a:r>
                      <a:endParaRPr lang="LID4096" dirty="0"/>
                    </a:p>
                  </a:txBody>
                  <a:tcPr/>
                </a:tc>
                <a:extLst>
                  <a:ext uri="{0D108BD9-81ED-4DB2-BD59-A6C34878D82A}">
                    <a16:rowId xmlns:a16="http://schemas.microsoft.com/office/drawing/2014/main" val="2832226041"/>
                  </a:ext>
                </a:extLst>
              </a:tr>
              <a:tr h="370840">
                <a:tc>
                  <a:txBody>
                    <a:bodyPr/>
                    <a:lstStyle/>
                    <a:p>
                      <a:r>
                        <a:rPr lang="en-US" dirty="0" err="1"/>
                        <a:t>GivenName</a:t>
                      </a:r>
                      <a:r>
                        <a:rPr lang="en-US" dirty="0"/>
                        <a:t> : string (50)</a:t>
                      </a:r>
                      <a:endParaRPr lang="LID4096" dirty="0"/>
                    </a:p>
                  </a:txBody>
                  <a:tcPr/>
                </a:tc>
                <a:extLst>
                  <a:ext uri="{0D108BD9-81ED-4DB2-BD59-A6C34878D82A}">
                    <a16:rowId xmlns:a16="http://schemas.microsoft.com/office/drawing/2014/main" val="3316180702"/>
                  </a:ext>
                </a:extLst>
              </a:tr>
              <a:tr h="370840">
                <a:tc>
                  <a:txBody>
                    <a:bodyPr/>
                    <a:lstStyle/>
                    <a:p>
                      <a:r>
                        <a:rPr lang="en-US" dirty="0"/>
                        <a:t>Surname : string (50)</a:t>
                      </a:r>
                      <a:endParaRPr lang="LID4096" dirty="0"/>
                    </a:p>
                  </a:txBody>
                  <a:tcPr/>
                </a:tc>
                <a:extLst>
                  <a:ext uri="{0D108BD9-81ED-4DB2-BD59-A6C34878D82A}">
                    <a16:rowId xmlns:a16="http://schemas.microsoft.com/office/drawing/2014/main" val="4255989687"/>
                  </a:ext>
                </a:extLst>
              </a:tr>
              <a:tr h="370840">
                <a:tc>
                  <a:txBody>
                    <a:bodyPr/>
                    <a:lstStyle/>
                    <a:p>
                      <a:r>
                        <a:rPr lang="en-US" b="1" dirty="0" err="1"/>
                        <a:t>AlterEgo</a:t>
                      </a:r>
                      <a:r>
                        <a:rPr lang="en-US" dirty="0"/>
                        <a:t> : string (50)</a:t>
                      </a:r>
                      <a:endParaRPr lang="LID4096" dirty="0"/>
                    </a:p>
                  </a:txBody>
                  <a:tcPr/>
                </a:tc>
                <a:extLst>
                  <a:ext uri="{0D108BD9-81ED-4DB2-BD59-A6C34878D82A}">
                    <a16:rowId xmlns:a16="http://schemas.microsoft.com/office/drawing/2014/main" val="2585017599"/>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800" b="0" kern="1200" dirty="0" err="1">
                          <a:solidFill>
                            <a:schemeClr val="dk1"/>
                          </a:solidFill>
                          <a:effectLst/>
                          <a:latin typeface="+mn-lt"/>
                          <a:ea typeface="+mn-ea"/>
                          <a:cs typeface="+mn-cs"/>
                        </a:rPr>
                        <a:t>FirstAppearance</a:t>
                      </a:r>
                      <a:r>
                        <a:rPr lang="en-US" sz="1800" b="0" kern="1200" dirty="0">
                          <a:solidFill>
                            <a:schemeClr val="dk1"/>
                          </a:solidFill>
                          <a:effectLst/>
                          <a:latin typeface="+mn-lt"/>
                          <a:ea typeface="+mn-ea"/>
                          <a:cs typeface="+mn-cs"/>
                        </a:rPr>
                        <a:t> : Date</a:t>
                      </a:r>
                      <a:endParaRPr lang="de-DE"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587486971"/>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800" b="0" kern="1200" dirty="0" err="1">
                          <a:solidFill>
                            <a:schemeClr val="dk1"/>
                          </a:solidFill>
                          <a:effectLst/>
                          <a:latin typeface="+mn-lt"/>
                          <a:ea typeface="+mn-ea"/>
                          <a:cs typeface="+mn-cs"/>
                        </a:rPr>
                        <a:t>Occupation</a:t>
                      </a:r>
                      <a:r>
                        <a:rPr lang="de-DE" sz="1800" b="0" kern="1200" dirty="0">
                          <a:solidFill>
                            <a:schemeClr val="dk1"/>
                          </a:solidFill>
                          <a:effectLst/>
                          <a:latin typeface="+mn-lt"/>
                          <a:ea typeface="+mn-ea"/>
                          <a:cs typeface="+mn-cs"/>
                        </a:rPr>
                        <a:t> : </a:t>
                      </a:r>
                      <a:r>
                        <a:rPr lang="de-DE" sz="1800" b="0" kern="1200" dirty="0" err="1">
                          <a:solidFill>
                            <a:schemeClr val="dk1"/>
                          </a:solidFill>
                          <a:effectLst/>
                          <a:latin typeface="+mn-lt"/>
                          <a:ea typeface="+mn-ea"/>
                          <a:cs typeface="+mn-cs"/>
                        </a:rPr>
                        <a:t>string</a:t>
                      </a:r>
                      <a:r>
                        <a:rPr lang="de-DE" sz="1800" b="0" kern="1200" dirty="0">
                          <a:solidFill>
                            <a:schemeClr val="dk1"/>
                          </a:solidFill>
                          <a:effectLst/>
                          <a:latin typeface="+mn-lt"/>
                          <a:ea typeface="+mn-ea"/>
                          <a:cs typeface="+mn-cs"/>
                        </a:rPr>
                        <a:t> (50)</a:t>
                      </a:r>
                    </a:p>
                  </a:txBody>
                  <a:tcPr/>
                </a:tc>
                <a:extLst>
                  <a:ext uri="{0D108BD9-81ED-4DB2-BD59-A6C34878D82A}">
                    <a16:rowId xmlns:a16="http://schemas.microsoft.com/office/drawing/2014/main" val="1378936110"/>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800" b="0" kern="1200" dirty="0" err="1">
                          <a:solidFill>
                            <a:schemeClr val="dk1"/>
                          </a:solidFill>
                          <a:effectLst/>
                          <a:latin typeface="+mn-lt"/>
                          <a:ea typeface="+mn-ea"/>
                          <a:cs typeface="+mn-cs"/>
                        </a:rPr>
                        <a:t>CityId</a:t>
                      </a:r>
                      <a:r>
                        <a:rPr lang="de-DE" sz="1800" b="0" kern="1200" dirty="0">
                          <a:solidFill>
                            <a:schemeClr val="dk1"/>
                          </a:solidFill>
                          <a:effectLst/>
                          <a:latin typeface="+mn-lt"/>
                          <a:ea typeface="+mn-ea"/>
                          <a:cs typeface="+mn-cs"/>
                        </a:rPr>
                        <a:t> : </a:t>
                      </a:r>
                      <a:r>
                        <a:rPr lang="de-DE" sz="1800" b="0" kern="1200" dirty="0" err="1">
                          <a:solidFill>
                            <a:schemeClr val="dk1"/>
                          </a:solidFill>
                          <a:effectLst/>
                          <a:latin typeface="+mn-lt"/>
                          <a:ea typeface="+mn-ea"/>
                          <a:cs typeface="+mn-cs"/>
                        </a:rPr>
                        <a:t>int</a:t>
                      </a:r>
                      <a:endParaRPr lang="de-DE"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753688448"/>
                  </a:ext>
                </a:extLst>
              </a:tr>
              <a:tr h="37084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de-DE" sz="1800" b="0" kern="1200" dirty="0">
                          <a:solidFill>
                            <a:schemeClr val="dk1"/>
                          </a:solidFill>
                          <a:effectLst/>
                          <a:latin typeface="+mn-lt"/>
                          <a:ea typeface="+mn-ea"/>
                          <a:cs typeface="+mn-cs"/>
                        </a:rPr>
                        <a:t>Gender : </a:t>
                      </a:r>
                      <a:r>
                        <a:rPr lang="de-DE" sz="1800" b="0" kern="1200" dirty="0" err="1">
                          <a:solidFill>
                            <a:schemeClr val="dk1"/>
                          </a:solidFill>
                          <a:effectLst/>
                          <a:latin typeface="+mn-lt"/>
                          <a:ea typeface="+mn-ea"/>
                          <a:cs typeface="+mn-cs"/>
                        </a:rPr>
                        <a:t>enum</a:t>
                      </a:r>
                      <a:endParaRPr lang="de-DE"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146179236"/>
                  </a:ext>
                </a:extLst>
              </a:tr>
            </a:tbl>
          </a:graphicData>
        </a:graphic>
      </p:graphicFrame>
      <p:cxnSp>
        <p:nvCxnSpPr>
          <p:cNvPr id="23" name="Connector: Elbow 22">
            <a:extLst>
              <a:ext uri="{FF2B5EF4-FFF2-40B4-BE49-F238E27FC236}">
                <a16:creationId xmlns:a16="http://schemas.microsoft.com/office/drawing/2014/main" id="{DECB888D-F175-4E47-AEE3-AFCC380682CF}"/>
              </a:ext>
            </a:extLst>
          </p:cNvPr>
          <p:cNvCxnSpPr>
            <a:cxnSpLocks/>
            <a:endCxn id="19" idx="1"/>
          </p:cNvCxnSpPr>
          <p:nvPr/>
        </p:nvCxnSpPr>
        <p:spPr>
          <a:xfrm flipV="1">
            <a:off x="4524649" y="2678870"/>
            <a:ext cx="2667825" cy="553720"/>
          </a:xfrm>
          <a:prstGeom prst="bentConnector3">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B5B81887-5FF5-4CE0-8C63-EFA7C4CBB4AA}"/>
              </a:ext>
            </a:extLst>
          </p:cNvPr>
          <p:cNvCxnSpPr>
            <a:cxnSpLocks/>
            <a:endCxn id="17" idx="1"/>
          </p:cNvCxnSpPr>
          <p:nvPr/>
        </p:nvCxnSpPr>
        <p:spPr>
          <a:xfrm>
            <a:off x="4524649" y="4346542"/>
            <a:ext cx="2667825" cy="557368"/>
          </a:xfrm>
          <a:prstGeom prst="bentConnector3">
            <a:avLst/>
          </a:prstGeom>
          <a:ln>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0A33BD2-1E0C-4A60-BDFC-4E21EC307D49}"/>
              </a:ext>
            </a:extLst>
          </p:cNvPr>
          <p:cNvSpPr txBox="1"/>
          <p:nvPr/>
        </p:nvSpPr>
        <p:spPr>
          <a:xfrm>
            <a:off x="4590108" y="2978591"/>
            <a:ext cx="244443" cy="307777"/>
          </a:xfrm>
          <a:prstGeom prst="rect">
            <a:avLst/>
          </a:prstGeom>
          <a:noFill/>
        </p:spPr>
        <p:txBody>
          <a:bodyPr wrap="square" lIns="0" tIns="0" rIns="0" bIns="0" rtlCol="0">
            <a:spAutoFit/>
          </a:bodyPr>
          <a:lstStyle/>
          <a:p>
            <a:pPr algn="ctr"/>
            <a:r>
              <a:rPr lang="en-US" sz="2000" dirty="0"/>
              <a:t>1</a:t>
            </a:r>
            <a:endParaRPr lang="LID4096" sz="2000" dirty="0" err="1"/>
          </a:p>
        </p:txBody>
      </p:sp>
      <p:sp>
        <p:nvSpPr>
          <p:cNvPr id="34" name="TextBox 33">
            <a:extLst>
              <a:ext uri="{FF2B5EF4-FFF2-40B4-BE49-F238E27FC236}">
                <a16:creationId xmlns:a16="http://schemas.microsoft.com/office/drawing/2014/main" id="{713FC770-C56A-414B-967D-57BCAACC835F}"/>
              </a:ext>
            </a:extLst>
          </p:cNvPr>
          <p:cNvSpPr txBox="1"/>
          <p:nvPr/>
        </p:nvSpPr>
        <p:spPr>
          <a:xfrm>
            <a:off x="6618083" y="2425938"/>
            <a:ext cx="481773" cy="307777"/>
          </a:xfrm>
          <a:prstGeom prst="rect">
            <a:avLst/>
          </a:prstGeom>
          <a:noFill/>
        </p:spPr>
        <p:txBody>
          <a:bodyPr wrap="square" lIns="0" tIns="0" rIns="0" bIns="0" rtlCol="0">
            <a:spAutoFit/>
          </a:bodyPr>
          <a:lstStyle/>
          <a:p>
            <a:pPr algn="ctr"/>
            <a:r>
              <a:rPr lang="en-US" sz="2000" dirty="0"/>
              <a:t>0..1</a:t>
            </a:r>
            <a:endParaRPr lang="LID4096" sz="2000" dirty="0" err="1"/>
          </a:p>
        </p:txBody>
      </p:sp>
      <p:sp>
        <p:nvSpPr>
          <p:cNvPr id="35" name="TextBox 34">
            <a:extLst>
              <a:ext uri="{FF2B5EF4-FFF2-40B4-BE49-F238E27FC236}">
                <a16:creationId xmlns:a16="http://schemas.microsoft.com/office/drawing/2014/main" id="{65EF0F60-2395-4FC1-9B4B-139AF19E35F6}"/>
              </a:ext>
            </a:extLst>
          </p:cNvPr>
          <p:cNvSpPr txBox="1"/>
          <p:nvPr/>
        </p:nvSpPr>
        <p:spPr>
          <a:xfrm>
            <a:off x="4526737" y="4038765"/>
            <a:ext cx="481773" cy="307777"/>
          </a:xfrm>
          <a:prstGeom prst="rect">
            <a:avLst/>
          </a:prstGeom>
          <a:noFill/>
        </p:spPr>
        <p:txBody>
          <a:bodyPr wrap="square" lIns="0" tIns="0" rIns="0" bIns="0" rtlCol="0">
            <a:spAutoFit/>
          </a:bodyPr>
          <a:lstStyle/>
          <a:p>
            <a:pPr algn="ctr"/>
            <a:r>
              <a:rPr lang="en-US" sz="2000" dirty="0"/>
              <a:t>∞</a:t>
            </a:r>
            <a:endParaRPr lang="LID4096" sz="2000" dirty="0" err="1"/>
          </a:p>
        </p:txBody>
      </p:sp>
      <p:sp>
        <p:nvSpPr>
          <p:cNvPr id="37" name="TextBox 36">
            <a:extLst>
              <a:ext uri="{FF2B5EF4-FFF2-40B4-BE49-F238E27FC236}">
                <a16:creationId xmlns:a16="http://schemas.microsoft.com/office/drawing/2014/main" id="{CD37F7CC-34F3-45BE-A74C-5AA07D944A65}"/>
              </a:ext>
            </a:extLst>
          </p:cNvPr>
          <p:cNvSpPr txBox="1"/>
          <p:nvPr/>
        </p:nvSpPr>
        <p:spPr>
          <a:xfrm>
            <a:off x="6712640" y="4598067"/>
            <a:ext cx="481773" cy="307777"/>
          </a:xfrm>
          <a:prstGeom prst="rect">
            <a:avLst/>
          </a:prstGeom>
          <a:noFill/>
        </p:spPr>
        <p:txBody>
          <a:bodyPr wrap="square" lIns="0" tIns="0" rIns="0" bIns="0" rtlCol="0">
            <a:spAutoFit/>
          </a:bodyPr>
          <a:lstStyle/>
          <a:p>
            <a:pPr algn="ctr"/>
            <a:r>
              <a:rPr lang="en-US" sz="2000" dirty="0"/>
              <a:t>∞</a:t>
            </a:r>
            <a:endParaRPr lang="LID4096" sz="2000" dirty="0" err="1"/>
          </a:p>
        </p:txBody>
      </p:sp>
    </p:spTree>
    <p:extLst>
      <p:ext uri="{BB962C8B-B14F-4D97-AF65-F5344CB8AC3E}">
        <p14:creationId xmlns:p14="http://schemas.microsoft.com/office/powerpoint/2010/main" val="307468651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clock&#10;&#10;Description automatically generated">
            <a:extLst>
              <a:ext uri="{FF2B5EF4-FFF2-40B4-BE49-F238E27FC236}">
                <a16:creationId xmlns:a16="http://schemas.microsoft.com/office/drawing/2014/main" id="{BA772302-5272-4543-AE31-B512CEC49B9D}"/>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r="5778"/>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98D9D239-887C-49FA-A821-A61A859CC476}"/>
              </a:ext>
            </a:extLst>
          </p:cNvPr>
          <p:cNvSpPr>
            <a:spLocks noGrp="1"/>
          </p:cNvSpPr>
          <p:nvPr>
            <p:ph type="title"/>
          </p:nvPr>
        </p:nvSpPr>
        <p:spPr>
          <a:xfrm>
            <a:off x="-4" y="0"/>
            <a:ext cx="6362703" cy="6858000"/>
          </a:xfrm>
        </p:spPr>
        <p:txBody>
          <a:bodyPr wrap="square" anchor="t">
            <a:normAutofit/>
          </a:bodyPr>
          <a:lstStyle/>
          <a:p>
            <a:r>
              <a:rPr lang="en-US" dirty="0"/>
              <a:t>Entity Framework Core</a:t>
            </a:r>
            <a:endParaRPr lang="LID4096" dirty="0"/>
          </a:p>
        </p:txBody>
      </p:sp>
      <p:sp>
        <p:nvSpPr>
          <p:cNvPr id="6" name="TextBox 5">
            <a:extLst>
              <a:ext uri="{FF2B5EF4-FFF2-40B4-BE49-F238E27FC236}">
                <a16:creationId xmlns:a16="http://schemas.microsoft.com/office/drawing/2014/main" id="{0F64EB71-3706-4F75-9812-D2A77305FD71}"/>
              </a:ext>
            </a:extLst>
          </p:cNvPr>
          <p:cNvSpPr txBox="1"/>
          <p:nvPr/>
        </p:nvSpPr>
        <p:spPr>
          <a:xfrm>
            <a:off x="9680095" y="6750278"/>
            <a:ext cx="2511905" cy="107722"/>
          </a:xfrm>
          <a:prstGeom prst="rect">
            <a:avLst/>
          </a:prstGeom>
          <a:solidFill>
            <a:srgbClr val="000000"/>
          </a:solidFill>
        </p:spPr>
        <p:txBody>
          <a:bodyPr wrap="none" lIns="0" tIns="0" rIns="0" bIns="0" rtlCol="0">
            <a:spAutoFit/>
          </a:bodyPr>
          <a:lstStyle/>
          <a:p>
            <a:pPr algn="r">
              <a:spcAft>
                <a:spcPts val="600"/>
              </a:spcAft>
            </a:pPr>
            <a:r>
              <a:rPr lang="LID4096" sz="700">
                <a:solidFill>
                  <a:srgbClr val="FFFFFF"/>
                </a:solidFill>
                <a:hlinkClick r:id="rId3" tooltip="http://wildermuth.com/2019/12/01/NET-Core-3-0-1-and-Entity-Framework-Tools-Issue">
                  <a:extLst>
                    <a:ext uri="{A12FA001-AC4F-418D-AE19-62706E023703}">
                      <ahyp:hlinkClr xmlns:ahyp="http://schemas.microsoft.com/office/drawing/2018/hyperlinkcolor" val="tx"/>
                    </a:ext>
                  </a:extLst>
                </a:hlinkClick>
              </a:rPr>
              <a:t>This Photo</a:t>
            </a:r>
            <a:r>
              <a:rPr lang="LID4096" sz="700">
                <a:solidFill>
                  <a:srgbClr val="FFFFFF"/>
                </a:solidFill>
              </a:rPr>
              <a:t> by Unknown Author is licensed under </a:t>
            </a:r>
            <a:r>
              <a:rPr lang="LID4096" sz="700">
                <a:solidFill>
                  <a:srgbClr val="FFFFFF"/>
                </a:solidFill>
                <a:hlinkClick r:id="rId4" tooltip="https://creativecommons.org/licenses/by-nc-nd/3.0/">
                  <a:extLst>
                    <a:ext uri="{A12FA001-AC4F-418D-AE19-62706E023703}">
                      <ahyp:hlinkClr xmlns:ahyp="http://schemas.microsoft.com/office/drawing/2018/hyperlinkcolor" val="tx"/>
                    </a:ext>
                  </a:extLst>
                </a:hlinkClick>
              </a:rPr>
              <a:t>CC BY-NC-ND</a:t>
            </a:r>
            <a:endParaRPr lang="LID4096" sz="700">
              <a:solidFill>
                <a:srgbClr val="FFFFFF"/>
              </a:solidFill>
            </a:endParaRPr>
          </a:p>
        </p:txBody>
      </p:sp>
    </p:spTree>
    <p:extLst>
      <p:ext uri="{BB962C8B-B14F-4D97-AF65-F5344CB8AC3E}">
        <p14:creationId xmlns:p14="http://schemas.microsoft.com/office/powerpoint/2010/main" val="171023709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a:solidFill>
                  <a:schemeClr val="bg1"/>
                </a:solidFill>
              </a:rPr>
              <a:t>Entity Framework Core</a:t>
            </a:r>
            <a:endParaRPr lang="LID4096" dirty="0">
              <a:solidFill>
                <a:schemeClr val="bg1"/>
              </a:solidFill>
            </a:endParaRPr>
          </a:p>
        </p:txBody>
      </p:sp>
      <p:sp>
        <p:nvSpPr>
          <p:cNvPr id="2" name="Text Placeholder 1">
            <a:extLst>
              <a:ext uri="{FF2B5EF4-FFF2-40B4-BE49-F238E27FC236}">
                <a16:creationId xmlns:a16="http://schemas.microsoft.com/office/drawing/2014/main" id="{21204194-3E5E-461D-9649-14F963EDC3E6}"/>
              </a:ext>
            </a:extLst>
          </p:cNvPr>
          <p:cNvSpPr>
            <a:spLocks noGrp="1"/>
          </p:cNvSpPr>
          <p:nvPr>
            <p:ph type="body" sz="quarter" idx="10"/>
          </p:nvPr>
        </p:nvSpPr>
        <p:spPr>
          <a:xfrm>
            <a:off x="588263" y="1436688"/>
            <a:ext cx="11018520" cy="1698927"/>
          </a:xfrm>
        </p:spPr>
        <p:txBody>
          <a:bodyPr/>
          <a:lstStyle/>
          <a:p>
            <a:r>
              <a:rPr lang="da-DK" sz="2400" b="0" dirty="0">
                <a:solidFill>
                  <a:srgbClr val="D4D4D4"/>
                </a:solidFill>
                <a:effectLst/>
                <a:latin typeface=" Cascadia Code PL"/>
              </a:rPr>
              <a:t>dotnet tool install --global dotnet-ef</a:t>
            </a:r>
          </a:p>
          <a:p>
            <a:r>
              <a:rPr lang="da-DK" sz="2400" b="0" dirty="0">
                <a:solidFill>
                  <a:srgbClr val="D4D4D4"/>
                </a:solidFill>
                <a:effectLst/>
                <a:latin typeface=" Cascadia Code PL"/>
              </a:rPr>
              <a:t>dotnet add package Microsoft.EntityFrameworkCore.Design</a:t>
            </a:r>
          </a:p>
          <a:p>
            <a:r>
              <a:rPr lang="da-DK" sz="2400" b="0" dirty="0">
                <a:solidFill>
                  <a:srgbClr val="D4D4D4"/>
                </a:solidFill>
                <a:effectLst/>
                <a:latin typeface=" Cascadia Code PL"/>
              </a:rPr>
              <a:t>dotnet ef migrations add InitialCreate </a:t>
            </a:r>
          </a:p>
          <a:p>
            <a:r>
              <a:rPr lang="da-DK" sz="2400" b="0" dirty="0">
                <a:solidFill>
                  <a:srgbClr val="D4D4D4"/>
                </a:solidFill>
                <a:effectLst/>
                <a:latin typeface=" Cascadia Code PL"/>
              </a:rPr>
              <a:t>dotnet ef database update</a:t>
            </a:r>
          </a:p>
        </p:txBody>
      </p:sp>
      <p:sp>
        <p:nvSpPr>
          <p:cNvPr id="5" name="TextBox 4">
            <a:extLst>
              <a:ext uri="{FF2B5EF4-FFF2-40B4-BE49-F238E27FC236}">
                <a16:creationId xmlns:a16="http://schemas.microsoft.com/office/drawing/2014/main" id="{2DDBF4CE-DE7C-458D-B6F8-A55AA9DDCEC8}"/>
              </a:ext>
            </a:extLst>
          </p:cNvPr>
          <p:cNvSpPr txBox="1"/>
          <p:nvPr/>
        </p:nvSpPr>
        <p:spPr>
          <a:xfrm>
            <a:off x="3550920" y="6218827"/>
            <a:ext cx="8436610" cy="635559"/>
          </a:xfrm>
          <a:prstGeom prst="rect">
            <a:avLst/>
          </a:prstGeom>
          <a:noFill/>
        </p:spPr>
        <p:txBody>
          <a:bodyPr wrap="square">
            <a:spAutoFit/>
          </a:bodyPr>
          <a:lstStyle/>
          <a:p>
            <a:pPr algn="r"/>
            <a:r>
              <a:rPr lang="da-DK" dirty="0">
                <a:hlinkClick r:id="rId2"/>
              </a:rPr>
              <a:t>https://docs.microsoft.com/en-us/ef/core/miscellaneous/cli/dotnet</a:t>
            </a:r>
            <a:endParaRPr lang="da-DK" dirty="0"/>
          </a:p>
          <a:p>
            <a:pPr algn="r"/>
            <a:r>
              <a:rPr lang="da-DK" dirty="0">
                <a:hlinkClick r:id="rId3"/>
              </a:rPr>
              <a:t>https://docs.microsoft.com/en-us/ef/core/modeling/</a:t>
            </a:r>
            <a:r>
              <a:rPr lang="da-DK" dirty="0"/>
              <a:t> </a:t>
            </a:r>
            <a:endParaRPr lang="LID4096" dirty="0"/>
          </a:p>
        </p:txBody>
      </p:sp>
    </p:spTree>
    <p:extLst>
      <p:ext uri="{BB962C8B-B14F-4D97-AF65-F5344CB8AC3E}">
        <p14:creationId xmlns:p14="http://schemas.microsoft.com/office/powerpoint/2010/main" val="365412722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B6F2F2"/>
        </a:solidFill>
        <a:effectLst/>
      </p:bgPr>
    </p:bg>
    <p:spTree>
      <p:nvGrpSpPr>
        <p:cNvPr id="1" name=""/>
        <p:cNvGrpSpPr/>
        <p:nvPr/>
      </p:nvGrpSpPr>
      <p:grpSpPr>
        <a:xfrm>
          <a:off x="0" y="0"/>
          <a:ext cx="0" cy="0"/>
          <a:chOff x="0" y="0"/>
          <a:chExt cx="0" cy="0"/>
        </a:xfrm>
      </p:grpSpPr>
      <p:pic>
        <p:nvPicPr>
          <p:cNvPr id="7" name="Picture Placeholder 6" descr="Cross-section of a red onion">
            <a:extLst>
              <a:ext uri="{FF2B5EF4-FFF2-40B4-BE49-F238E27FC236}">
                <a16:creationId xmlns:a16="http://schemas.microsoft.com/office/drawing/2014/main" id="{0BB704A3-31C9-45B1-866A-1CD89C4E90BB}"/>
              </a:ext>
            </a:extLst>
          </p:cNvPr>
          <p:cNvPicPr>
            <a:picLocks noGrp="1" noChangeAspect="1"/>
          </p:cNvPicPr>
          <p:nvPr>
            <p:ph type="pic" sz="quarter" idx="10"/>
          </p:nvPr>
        </p:nvPicPr>
        <p:blipFill rotWithShape="1">
          <a:blip r:embed="rId2"/>
          <a:srcRect t="17105" b="17105"/>
          <a:stretch/>
        </p:blipFill>
        <p:spPr>
          <a:prstGeom prst="rect">
            <a:avLst/>
          </a:prstGeom>
          <a:noFill/>
        </p:spPr>
      </p:pic>
      <p:pic>
        <p:nvPicPr>
          <p:cNvPr id="13" name="Picture 6" descr="Cross-section of a red onion">
            <a:extLst>
              <a:ext uri="{FF2B5EF4-FFF2-40B4-BE49-F238E27FC236}">
                <a16:creationId xmlns:a16="http://schemas.microsoft.com/office/drawing/2014/main" id="{1AE8B43A-179C-48C3-B27E-6E30CAB3FA89}"/>
              </a:ext>
            </a:extLst>
          </p:cNvPr>
          <p:cNvPicPr>
            <a:picLocks noChangeAspect="1"/>
          </p:cNvPicPr>
          <p:nvPr/>
        </p:nvPicPr>
        <p:blipFill rotWithShape="1">
          <a:blip r:embed="rId2"/>
          <a:srcRect r="14502" b="2"/>
          <a:stretch/>
        </p:blipFill>
        <p:spPr>
          <a:xfrm>
            <a:off x="0" y="0"/>
            <a:ext cx="6858000" cy="6857990"/>
          </a:xfrm>
          <a:prstGeom prst="rect">
            <a:avLst/>
          </a:prstGeom>
          <a:noFill/>
        </p:spPr>
      </p:pic>
      <p:sp>
        <p:nvSpPr>
          <p:cNvPr id="4" name="Title 3">
            <a:extLst>
              <a:ext uri="{FF2B5EF4-FFF2-40B4-BE49-F238E27FC236}">
                <a16:creationId xmlns:a16="http://schemas.microsoft.com/office/drawing/2014/main" id="{8E195957-6B2D-48BF-8313-AE89B74D857C}"/>
              </a:ext>
            </a:extLst>
          </p:cNvPr>
          <p:cNvSpPr>
            <a:spLocks noGrp="1"/>
          </p:cNvSpPr>
          <p:nvPr>
            <p:ph type="title"/>
          </p:nvPr>
        </p:nvSpPr>
        <p:spPr/>
        <p:txBody>
          <a:bodyPr wrap="square" anchor="ctr">
            <a:normAutofit/>
          </a:bodyPr>
          <a:lstStyle/>
          <a:p>
            <a:pPr algn="r"/>
            <a:r>
              <a:rPr lang="en-US"/>
              <a:t>Onion Architecture</a:t>
            </a:r>
            <a:endParaRPr lang="LID4096" dirty="0"/>
          </a:p>
        </p:txBody>
      </p:sp>
    </p:spTree>
    <p:extLst>
      <p:ext uri="{BB962C8B-B14F-4D97-AF65-F5344CB8AC3E}">
        <p14:creationId xmlns:p14="http://schemas.microsoft.com/office/powerpoint/2010/main" val="311562916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Diagram&#10;&#10;Description automatically generated">
            <a:extLst>
              <a:ext uri="{FF2B5EF4-FFF2-40B4-BE49-F238E27FC236}">
                <a16:creationId xmlns:a16="http://schemas.microsoft.com/office/drawing/2014/main" id="{8944D4A5-79BA-40D1-9C08-E4DF69950D7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523568" y="68263"/>
            <a:ext cx="9144864" cy="6721475"/>
          </a:xfrm>
          <a:prstGeom prst="rect">
            <a:avLst/>
          </a:prstGeom>
          <a:noFill/>
        </p:spPr>
      </p:pic>
    </p:spTree>
    <p:extLst>
      <p:ext uri="{BB962C8B-B14F-4D97-AF65-F5344CB8AC3E}">
        <p14:creationId xmlns:p14="http://schemas.microsoft.com/office/powerpoint/2010/main" val="388629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D9D239-887C-49FA-A821-A61A859CC476}"/>
              </a:ext>
            </a:extLst>
          </p:cNvPr>
          <p:cNvSpPr>
            <a:spLocks noGrp="1"/>
          </p:cNvSpPr>
          <p:nvPr>
            <p:ph type="title"/>
          </p:nvPr>
        </p:nvSpPr>
        <p:spPr/>
        <p:txBody>
          <a:bodyPr/>
          <a:lstStyle/>
          <a:p>
            <a:r>
              <a:rPr lang="en-US" dirty="0"/>
              <a:t>Lazy Loading</a:t>
            </a:r>
            <a:endParaRPr lang="LID4096" dirty="0"/>
          </a:p>
        </p:txBody>
      </p:sp>
      <p:sp>
        <p:nvSpPr>
          <p:cNvPr id="5" name="TextBox 4">
            <a:extLst>
              <a:ext uri="{FF2B5EF4-FFF2-40B4-BE49-F238E27FC236}">
                <a16:creationId xmlns:a16="http://schemas.microsoft.com/office/drawing/2014/main" id="{1DEA0D8E-2EDC-4C79-BC29-A6A163094617}"/>
              </a:ext>
            </a:extLst>
          </p:cNvPr>
          <p:cNvSpPr txBox="1"/>
          <p:nvPr/>
        </p:nvSpPr>
        <p:spPr>
          <a:xfrm>
            <a:off x="4272280" y="6199861"/>
            <a:ext cx="7715250" cy="363946"/>
          </a:xfrm>
          <a:prstGeom prst="rect">
            <a:avLst/>
          </a:prstGeom>
          <a:noFill/>
        </p:spPr>
        <p:txBody>
          <a:bodyPr wrap="square">
            <a:spAutoFit/>
          </a:bodyPr>
          <a:lstStyle/>
          <a:p>
            <a:pPr algn="r"/>
            <a:r>
              <a:rPr lang="da-DK" dirty="0">
                <a:hlinkClick r:id="rId2"/>
              </a:rPr>
              <a:t>https://docs.microsoft.com/en-us/ef/core/querying/related-data/lazy</a:t>
            </a:r>
            <a:endParaRPr lang="LID4096" dirty="0"/>
          </a:p>
        </p:txBody>
      </p:sp>
    </p:spTree>
    <p:extLst>
      <p:ext uri="{BB962C8B-B14F-4D97-AF65-F5344CB8AC3E}">
        <p14:creationId xmlns:p14="http://schemas.microsoft.com/office/powerpoint/2010/main" val="228983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342754F-00C1-4DC3-841E-3FB48E48016A}"/>
              </a:ext>
            </a:extLst>
          </p:cNvPr>
          <p:cNvPicPr>
            <a:picLocks noChangeAspect="1"/>
          </p:cNvPicPr>
          <p:nvPr/>
        </p:nvPicPr>
        <p:blipFill>
          <a:blip r:embed="rId2">
            <a:extLst>
              <a:ext uri="{837473B0-CC2E-450A-ABE3-18F120FF3D39}">
                <a1611:picAttrSrcUrl xmlns:a1611="http://schemas.microsoft.com/office/drawing/2016/11/main" r:id="rId3"/>
              </a:ext>
            </a:extLst>
          </a:blip>
          <a:srcRect t="12500" b="12500"/>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A9D931F4-4CE5-4240-9D62-9CEA58323AA9}"/>
              </a:ext>
            </a:extLst>
          </p:cNvPr>
          <p:cNvSpPr>
            <a:spLocks noGrp="1"/>
          </p:cNvSpPr>
          <p:nvPr>
            <p:ph type="title"/>
          </p:nvPr>
        </p:nvSpPr>
        <p:spPr>
          <a:xfrm>
            <a:off x="-3" y="0"/>
            <a:ext cx="5669280" cy="6858000"/>
          </a:xfrm>
        </p:spPr>
        <p:txBody>
          <a:bodyPr wrap="square" anchor="ctr">
            <a:normAutofit/>
          </a:bodyPr>
          <a:lstStyle/>
          <a:p>
            <a:r>
              <a:rPr lang="en-US" dirty="0"/>
              <a:t>Databases</a:t>
            </a:r>
            <a:endParaRPr lang="LID4096" dirty="0"/>
          </a:p>
        </p:txBody>
      </p:sp>
    </p:spTree>
    <p:extLst>
      <p:ext uri="{BB962C8B-B14F-4D97-AF65-F5344CB8AC3E}">
        <p14:creationId xmlns:p14="http://schemas.microsoft.com/office/powerpoint/2010/main" val="133915407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a:solidFill>
                  <a:schemeClr val="bg1"/>
                </a:solidFill>
              </a:rPr>
              <a:t>Lazy Loading</a:t>
            </a:r>
            <a:endParaRPr lang="LID4096" dirty="0">
              <a:solidFill>
                <a:schemeClr val="bg1"/>
              </a:solidFill>
            </a:endParaRPr>
          </a:p>
        </p:txBody>
      </p:sp>
      <p:sp>
        <p:nvSpPr>
          <p:cNvPr id="2" name="Text Placeholder 1">
            <a:extLst>
              <a:ext uri="{FF2B5EF4-FFF2-40B4-BE49-F238E27FC236}">
                <a16:creationId xmlns:a16="http://schemas.microsoft.com/office/drawing/2014/main" id="{21204194-3E5E-461D-9649-14F963EDC3E6}"/>
              </a:ext>
            </a:extLst>
          </p:cNvPr>
          <p:cNvSpPr>
            <a:spLocks noGrp="1"/>
          </p:cNvSpPr>
          <p:nvPr>
            <p:ph type="body" sz="quarter" idx="10"/>
          </p:nvPr>
        </p:nvSpPr>
        <p:spPr>
          <a:xfrm>
            <a:off x="588263" y="1436688"/>
            <a:ext cx="11018520" cy="1938992"/>
          </a:xfrm>
        </p:spPr>
        <p:txBody>
          <a:bodyPr/>
          <a:lstStyle/>
          <a:p>
            <a:r>
              <a:rPr lang="da-DK" sz="1800" b="0" dirty="0">
                <a:solidFill>
                  <a:srgbClr val="D4D4D4"/>
                </a:solidFill>
                <a:effectLst/>
                <a:latin typeface=" Cascadia Code PL"/>
              </a:rPr>
              <a:t>dotnet add package Microsoft.EntityFrameworkCore.Proxies</a:t>
            </a:r>
          </a:p>
          <a:p>
            <a:endParaRPr lang="da-DK" sz="1800" dirty="0">
              <a:solidFill>
                <a:srgbClr val="D4D4D4"/>
              </a:solidFill>
              <a:latin typeface=" Cascadia Code PL"/>
            </a:endParaRPr>
          </a:p>
          <a:p>
            <a:r>
              <a:rPr lang="da-DK" sz="1800" b="0" dirty="0">
                <a:solidFill>
                  <a:srgbClr val="569CD6"/>
                </a:solidFill>
                <a:effectLst/>
                <a:latin typeface=" Cascadia Code PL"/>
              </a:rPr>
              <a:t>protected</a:t>
            </a:r>
            <a:r>
              <a:rPr lang="da-DK" sz="1800" b="0" dirty="0">
                <a:solidFill>
                  <a:srgbClr val="D4D4D4"/>
                </a:solidFill>
                <a:effectLst/>
                <a:latin typeface=" Cascadia Code PL"/>
              </a:rPr>
              <a:t> </a:t>
            </a:r>
            <a:r>
              <a:rPr lang="da-DK" sz="1800" b="0" dirty="0">
                <a:solidFill>
                  <a:srgbClr val="569CD6"/>
                </a:solidFill>
                <a:effectLst/>
                <a:latin typeface=" Cascadia Code PL"/>
              </a:rPr>
              <a:t>override</a:t>
            </a:r>
            <a:r>
              <a:rPr lang="da-DK" sz="1800" b="0" dirty="0">
                <a:solidFill>
                  <a:srgbClr val="D4D4D4"/>
                </a:solidFill>
                <a:effectLst/>
                <a:latin typeface=" Cascadia Code PL"/>
              </a:rPr>
              <a:t> </a:t>
            </a:r>
            <a:r>
              <a:rPr lang="da-DK" sz="1800" b="0" dirty="0">
                <a:solidFill>
                  <a:srgbClr val="569CD6"/>
                </a:solidFill>
                <a:effectLst/>
                <a:latin typeface=" Cascadia Code PL"/>
              </a:rPr>
              <a:t>void</a:t>
            </a:r>
            <a:r>
              <a:rPr lang="da-DK" sz="1800" b="0" dirty="0">
                <a:solidFill>
                  <a:srgbClr val="D4D4D4"/>
                </a:solidFill>
                <a:effectLst/>
                <a:latin typeface=" Cascadia Code PL"/>
              </a:rPr>
              <a:t> </a:t>
            </a:r>
            <a:r>
              <a:rPr lang="da-DK" sz="1800" b="0" dirty="0">
                <a:solidFill>
                  <a:srgbClr val="DCDCAA"/>
                </a:solidFill>
                <a:effectLst/>
                <a:latin typeface=" Cascadia Code PL"/>
              </a:rPr>
              <a:t>OnConfiguring</a:t>
            </a:r>
            <a:r>
              <a:rPr lang="da-DK" sz="1800" b="0" dirty="0">
                <a:solidFill>
                  <a:srgbClr val="D4D4D4"/>
                </a:solidFill>
                <a:effectLst/>
                <a:latin typeface=" Cascadia Code PL"/>
              </a:rPr>
              <a:t>(</a:t>
            </a:r>
            <a:r>
              <a:rPr lang="da-DK" sz="1800" b="0" dirty="0">
                <a:solidFill>
                  <a:srgbClr val="4EC9B0"/>
                </a:solidFill>
                <a:effectLst/>
                <a:latin typeface=" Cascadia Code PL"/>
              </a:rPr>
              <a:t>DbContextOptionsBuilder</a:t>
            </a:r>
            <a:r>
              <a:rPr lang="da-DK" sz="1800" b="0" dirty="0">
                <a:solidFill>
                  <a:srgbClr val="D4D4D4"/>
                </a:solidFill>
                <a:effectLst/>
                <a:latin typeface=" Cascadia Code PL"/>
              </a:rPr>
              <a:t> </a:t>
            </a:r>
            <a:r>
              <a:rPr lang="da-DK" sz="1800" b="0" dirty="0">
                <a:solidFill>
                  <a:srgbClr val="9CDCFE"/>
                </a:solidFill>
                <a:effectLst/>
                <a:latin typeface=" Cascadia Code PL"/>
              </a:rPr>
              <a:t>optionsBuilder</a:t>
            </a:r>
            <a:r>
              <a:rPr lang="da-DK" sz="1800" b="0" dirty="0">
                <a:solidFill>
                  <a:srgbClr val="D4D4D4"/>
                </a:solidFill>
                <a:effectLst/>
                <a:latin typeface=" Cascadia Code PL"/>
              </a:rPr>
              <a:t>)</a:t>
            </a:r>
          </a:p>
          <a:p>
            <a:r>
              <a:rPr lang="da-DK" sz="1800" b="0" dirty="0">
                <a:solidFill>
                  <a:srgbClr val="D4D4D4"/>
                </a:solidFill>
                <a:effectLst/>
                <a:latin typeface=" Cascadia Code PL"/>
              </a:rPr>
              <a:t>    =&gt; </a:t>
            </a:r>
            <a:r>
              <a:rPr lang="da-DK" sz="1800" b="0" dirty="0">
                <a:solidFill>
                  <a:srgbClr val="9CDCFE"/>
                </a:solidFill>
                <a:effectLst/>
                <a:latin typeface=" Cascadia Code PL"/>
              </a:rPr>
              <a:t>optionsBuilder</a:t>
            </a:r>
            <a:r>
              <a:rPr lang="da-DK" sz="1800" b="0" dirty="0">
                <a:solidFill>
                  <a:srgbClr val="D4D4D4"/>
                </a:solidFill>
                <a:effectLst/>
                <a:latin typeface=" Cascadia Code PL"/>
              </a:rPr>
              <a:t>.</a:t>
            </a:r>
            <a:r>
              <a:rPr lang="da-DK" sz="1800" b="0" dirty="0">
                <a:solidFill>
                  <a:srgbClr val="9CDCFE"/>
                </a:solidFill>
                <a:effectLst/>
                <a:latin typeface=" Cascadia Code PL"/>
              </a:rPr>
              <a:t>UseLazyLoadingProxies</a:t>
            </a:r>
            <a:r>
              <a:rPr lang="da-DK" sz="1800" b="0" dirty="0">
                <a:solidFill>
                  <a:srgbClr val="D4D4D4"/>
                </a:solidFill>
                <a:effectLst/>
                <a:latin typeface=" Cascadia Code PL"/>
              </a:rPr>
              <a:t>()</a:t>
            </a:r>
          </a:p>
          <a:p>
            <a:r>
              <a:rPr lang="da-DK" sz="1800" b="0" dirty="0">
                <a:solidFill>
                  <a:srgbClr val="D4D4D4"/>
                </a:solidFill>
                <a:effectLst/>
                <a:latin typeface=" Cascadia Code PL"/>
              </a:rPr>
              <a:t>                     .</a:t>
            </a:r>
            <a:r>
              <a:rPr lang="da-DK" sz="1800" b="0" dirty="0">
                <a:solidFill>
                  <a:srgbClr val="9CDCFE"/>
                </a:solidFill>
                <a:effectLst/>
                <a:latin typeface=" Cascadia Code PL"/>
              </a:rPr>
              <a:t>UseSqlServer</a:t>
            </a:r>
            <a:r>
              <a:rPr lang="da-DK" sz="1800" b="0" dirty="0">
                <a:solidFill>
                  <a:srgbClr val="D4D4D4"/>
                </a:solidFill>
                <a:effectLst/>
                <a:latin typeface=" Cascadia Code PL"/>
              </a:rPr>
              <a:t>(...);</a:t>
            </a:r>
          </a:p>
          <a:p>
            <a:endParaRPr lang="da-DK" sz="1800" b="0" dirty="0">
              <a:solidFill>
                <a:srgbClr val="D4D4D4"/>
              </a:solidFill>
              <a:effectLst/>
              <a:latin typeface=" Cascadia Code PL"/>
            </a:endParaRPr>
          </a:p>
        </p:txBody>
      </p:sp>
      <p:sp>
        <p:nvSpPr>
          <p:cNvPr id="5" name="TextBox 4">
            <a:extLst>
              <a:ext uri="{FF2B5EF4-FFF2-40B4-BE49-F238E27FC236}">
                <a16:creationId xmlns:a16="http://schemas.microsoft.com/office/drawing/2014/main" id="{0AF411FA-D054-496E-9578-99806CC4AC76}"/>
              </a:ext>
            </a:extLst>
          </p:cNvPr>
          <p:cNvSpPr txBox="1"/>
          <p:nvPr/>
        </p:nvSpPr>
        <p:spPr>
          <a:xfrm>
            <a:off x="5330190" y="6218827"/>
            <a:ext cx="6738620" cy="363946"/>
          </a:xfrm>
          <a:prstGeom prst="rect">
            <a:avLst/>
          </a:prstGeom>
          <a:noFill/>
        </p:spPr>
        <p:txBody>
          <a:bodyPr wrap="square">
            <a:spAutoFit/>
          </a:bodyPr>
          <a:lstStyle/>
          <a:p>
            <a:r>
              <a:rPr lang="da-DK" dirty="0">
                <a:hlinkClick r:id="rId2"/>
              </a:rPr>
              <a:t>https://docs.microsoft.com/en-us/ef/core/querying/related-data/</a:t>
            </a:r>
            <a:endParaRPr lang="LID4096" dirty="0"/>
          </a:p>
        </p:txBody>
      </p:sp>
    </p:spTree>
    <p:extLst>
      <p:ext uri="{BB962C8B-B14F-4D97-AF65-F5344CB8AC3E}">
        <p14:creationId xmlns:p14="http://schemas.microsoft.com/office/powerpoint/2010/main" val="21745832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wrap="square" anchor="b">
            <a:normAutofit/>
          </a:bodyPr>
          <a:lstStyle/>
          <a:p>
            <a:r>
              <a:rPr lang="en-US" dirty="0"/>
              <a:t>Thank you</a:t>
            </a:r>
          </a:p>
        </p:txBody>
      </p:sp>
      <p:pic>
        <p:nvPicPr>
          <p:cNvPr id="3" name="Picture 2">
            <a:extLst>
              <a:ext uri="{FF2B5EF4-FFF2-40B4-BE49-F238E27FC236}">
                <a16:creationId xmlns:a16="http://schemas.microsoft.com/office/drawing/2014/main" id="{450FBF2A-33F5-5940-8634-26E039373A7C}"/>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b="115"/>
          <a:stretch/>
        </p:blipFill>
        <p:spPr>
          <a:xfrm>
            <a:off x="5326063" y="10"/>
            <a:ext cx="6865937" cy="6857990"/>
          </a:xfrm>
          <a:prstGeom prst="rect">
            <a:avLst/>
          </a:prstGeom>
          <a:noFill/>
        </p:spPr>
      </p:pic>
      <p:sp>
        <p:nvSpPr>
          <p:cNvPr id="2" name="TextBox 1">
            <a:extLst>
              <a:ext uri="{FF2B5EF4-FFF2-40B4-BE49-F238E27FC236}">
                <a16:creationId xmlns:a16="http://schemas.microsoft.com/office/drawing/2014/main" id="{6E68B650-49EC-4589-B52F-C2BC5ED6FA7B}"/>
              </a:ext>
            </a:extLst>
          </p:cNvPr>
          <p:cNvSpPr txBox="1"/>
          <p:nvPr/>
        </p:nvSpPr>
        <p:spPr>
          <a:xfrm>
            <a:off x="9680094" y="6750278"/>
            <a:ext cx="2511906" cy="107722"/>
          </a:xfrm>
          <a:prstGeom prst="rect">
            <a:avLst/>
          </a:prstGeom>
          <a:solidFill>
            <a:srgbClr val="000000"/>
          </a:solidFill>
        </p:spPr>
        <p:txBody>
          <a:bodyPr wrap="none" lIns="0" tIns="0" rIns="0" bIns="0" rtlCol="0">
            <a:spAutoFit/>
          </a:bodyPr>
          <a:lstStyle/>
          <a:p>
            <a:pPr algn="r">
              <a:spcAft>
                <a:spcPts val="600"/>
              </a:spcAft>
            </a:pPr>
            <a:r>
              <a:rPr lang="LID4096" sz="700">
                <a:solidFill>
                  <a:srgbClr val="FFFFFF"/>
                </a:solidFill>
                <a:hlinkClick r:id="rId4" tooltip="http://cs.gamebanana.com/sprays/70155">
                  <a:extLst>
                    <a:ext uri="{A12FA001-AC4F-418D-AE19-62706E023703}">
                      <ahyp:hlinkClr xmlns:ahyp="http://schemas.microsoft.com/office/drawing/2018/hyperlinkcolor" val="tx"/>
                    </a:ext>
                  </a:extLst>
                </a:hlinkClick>
              </a:rPr>
              <a:t>This Photo</a:t>
            </a:r>
            <a:r>
              <a:rPr lang="LID4096" sz="700">
                <a:solidFill>
                  <a:srgbClr val="FFFFFF"/>
                </a:solidFill>
              </a:rPr>
              <a:t> by Unknown Author is licensed under </a:t>
            </a:r>
            <a:r>
              <a:rPr lang="LID4096"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LID4096" sz="700">
              <a:solidFill>
                <a:srgbClr val="FFFFFF"/>
              </a:solidFill>
            </a:endParaRPr>
          </a:p>
        </p:txBody>
      </p:sp>
    </p:spTree>
    <p:extLst>
      <p:ext uri="{BB962C8B-B14F-4D97-AF65-F5344CB8AC3E}">
        <p14:creationId xmlns:p14="http://schemas.microsoft.com/office/powerpoint/2010/main" val="2727979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A140F-AD66-474E-9D96-ADF2C2B22362}"/>
              </a:ext>
            </a:extLst>
          </p:cNvPr>
          <p:cNvSpPr>
            <a:spLocks noGrp="1"/>
          </p:cNvSpPr>
          <p:nvPr>
            <p:ph type="title"/>
          </p:nvPr>
        </p:nvSpPr>
        <p:spPr>
          <a:xfrm>
            <a:off x="588263" y="457200"/>
            <a:ext cx="11018520" cy="553998"/>
          </a:xfrm>
        </p:spPr>
        <p:txBody>
          <a:bodyPr wrap="square" anchor="ctr">
            <a:normAutofit/>
          </a:bodyPr>
          <a:lstStyle/>
          <a:p>
            <a:r>
              <a:rPr lang="en-US" dirty="0"/>
              <a:t>Databases</a:t>
            </a:r>
            <a:endParaRPr lang="LID4096" dirty="0"/>
          </a:p>
        </p:txBody>
      </p:sp>
      <p:sp>
        <p:nvSpPr>
          <p:cNvPr id="6" name="Text Placeholder 5">
            <a:extLst>
              <a:ext uri="{FF2B5EF4-FFF2-40B4-BE49-F238E27FC236}">
                <a16:creationId xmlns:a16="http://schemas.microsoft.com/office/drawing/2014/main" id="{292F7DE4-B0E6-4931-AA1D-D49C84D3AB43}"/>
              </a:ext>
            </a:extLst>
          </p:cNvPr>
          <p:cNvSpPr>
            <a:spLocks noGrp="1"/>
          </p:cNvSpPr>
          <p:nvPr>
            <p:ph sz="quarter" idx="12"/>
          </p:nvPr>
        </p:nvSpPr>
        <p:spPr>
          <a:xfrm>
            <a:off x="584200" y="1844674"/>
            <a:ext cx="5211763" cy="4424363"/>
          </a:xfrm>
        </p:spPr>
        <p:txBody>
          <a:bodyPr wrap="square">
            <a:normAutofit/>
          </a:bodyPr>
          <a:lstStyle/>
          <a:p>
            <a:pPr marL="0" indent="0">
              <a:lnSpc>
                <a:spcPct val="90000"/>
              </a:lnSpc>
              <a:buNone/>
            </a:pPr>
            <a:r>
              <a:rPr lang="en-US" dirty="0"/>
              <a:t>Microsoft SQL Server</a:t>
            </a:r>
          </a:p>
          <a:p>
            <a:pPr marL="0" indent="0">
              <a:lnSpc>
                <a:spcPct val="90000"/>
              </a:lnSpc>
              <a:buNone/>
            </a:pPr>
            <a:r>
              <a:rPr lang="en-US" dirty="0"/>
              <a:t>Oracle Database</a:t>
            </a:r>
          </a:p>
          <a:p>
            <a:pPr marL="0" indent="0">
              <a:lnSpc>
                <a:spcPct val="90000"/>
              </a:lnSpc>
              <a:buNone/>
            </a:pPr>
            <a:r>
              <a:rPr lang="en-US" dirty="0"/>
              <a:t>IBM Db2</a:t>
            </a:r>
            <a:endParaRPr lang="LID4096" dirty="0"/>
          </a:p>
          <a:p>
            <a:pPr marL="0" indent="0">
              <a:lnSpc>
                <a:spcPct val="90000"/>
              </a:lnSpc>
              <a:buNone/>
            </a:pPr>
            <a:r>
              <a:rPr lang="en-US" dirty="0"/>
              <a:t>MySQL</a:t>
            </a:r>
          </a:p>
          <a:p>
            <a:pPr marL="0" indent="0">
              <a:lnSpc>
                <a:spcPct val="90000"/>
              </a:lnSpc>
              <a:buNone/>
            </a:pPr>
            <a:r>
              <a:rPr lang="en-US" dirty="0"/>
              <a:t>MariaDB</a:t>
            </a:r>
          </a:p>
          <a:p>
            <a:pPr marL="0" indent="0">
              <a:lnSpc>
                <a:spcPct val="90000"/>
              </a:lnSpc>
              <a:buNone/>
            </a:pPr>
            <a:r>
              <a:rPr lang="en-US" dirty="0"/>
              <a:t>PostgreSQL</a:t>
            </a:r>
          </a:p>
          <a:p>
            <a:pPr marL="0" indent="0">
              <a:lnSpc>
                <a:spcPct val="90000"/>
              </a:lnSpc>
              <a:buNone/>
            </a:pPr>
            <a:r>
              <a:rPr lang="en-US" dirty="0"/>
              <a:t>SQLite</a:t>
            </a:r>
          </a:p>
        </p:txBody>
      </p:sp>
      <p:sp>
        <p:nvSpPr>
          <p:cNvPr id="7" name="Text Placeholder 6">
            <a:extLst>
              <a:ext uri="{FF2B5EF4-FFF2-40B4-BE49-F238E27FC236}">
                <a16:creationId xmlns:a16="http://schemas.microsoft.com/office/drawing/2014/main" id="{FC04A98E-4F01-4F1B-ABA4-98BAF6AA445B}"/>
              </a:ext>
            </a:extLst>
          </p:cNvPr>
          <p:cNvSpPr>
            <a:spLocks noGrp="1"/>
          </p:cNvSpPr>
          <p:nvPr>
            <p:ph sz="quarter" idx="13"/>
          </p:nvPr>
        </p:nvSpPr>
        <p:spPr>
          <a:xfrm>
            <a:off x="6389688" y="1844674"/>
            <a:ext cx="5219700" cy="4424363"/>
          </a:xfrm>
        </p:spPr>
        <p:txBody>
          <a:bodyPr wrap="square">
            <a:normAutofit/>
          </a:bodyPr>
          <a:lstStyle/>
          <a:p>
            <a:pPr marL="0" indent="0">
              <a:lnSpc>
                <a:spcPct val="90000"/>
              </a:lnSpc>
              <a:buNone/>
            </a:pPr>
            <a:r>
              <a:rPr lang="da-DK" dirty="0" err="1"/>
              <a:t>Azure</a:t>
            </a:r>
            <a:r>
              <a:rPr lang="da-DK" dirty="0"/>
              <a:t> Cosmos DB</a:t>
            </a:r>
          </a:p>
          <a:p>
            <a:pPr marL="0" indent="0">
              <a:lnSpc>
                <a:spcPct val="90000"/>
              </a:lnSpc>
              <a:buNone/>
            </a:pPr>
            <a:r>
              <a:rPr lang="da-DK" dirty="0"/>
              <a:t>Amazon DynamoDB</a:t>
            </a:r>
          </a:p>
          <a:p>
            <a:pPr marL="0" indent="0">
              <a:lnSpc>
                <a:spcPct val="90000"/>
              </a:lnSpc>
              <a:buNone/>
            </a:pPr>
            <a:r>
              <a:rPr lang="da-DK" dirty="0"/>
              <a:t>MongoDB</a:t>
            </a:r>
          </a:p>
          <a:p>
            <a:pPr marL="0" indent="0">
              <a:lnSpc>
                <a:spcPct val="90000"/>
              </a:lnSpc>
              <a:buNone/>
            </a:pPr>
            <a:r>
              <a:rPr lang="da-DK" dirty="0"/>
              <a:t>Couchbase</a:t>
            </a:r>
          </a:p>
          <a:p>
            <a:pPr marL="0" indent="0">
              <a:lnSpc>
                <a:spcPct val="90000"/>
              </a:lnSpc>
              <a:buNone/>
            </a:pPr>
            <a:r>
              <a:rPr lang="da-DK" dirty="0"/>
              <a:t>Redis</a:t>
            </a:r>
          </a:p>
          <a:p>
            <a:pPr marL="0" indent="0">
              <a:lnSpc>
                <a:spcPct val="90000"/>
              </a:lnSpc>
              <a:buNone/>
            </a:pPr>
            <a:r>
              <a:rPr lang="da-DK" dirty="0" err="1"/>
              <a:t>Elasticsearch</a:t>
            </a:r>
            <a:endParaRPr lang="da-DK" dirty="0"/>
          </a:p>
          <a:p>
            <a:pPr marL="0" indent="0">
              <a:lnSpc>
                <a:spcPct val="90000"/>
              </a:lnSpc>
              <a:buNone/>
            </a:pPr>
            <a:r>
              <a:rPr lang="da-DK" dirty="0"/>
              <a:t>Neo4j</a:t>
            </a:r>
            <a:endParaRPr lang="LID4096" dirty="0"/>
          </a:p>
        </p:txBody>
      </p:sp>
      <p:pic>
        <p:nvPicPr>
          <p:cNvPr id="4" name="Picture 3" descr="A group of pyramids in a desert&#10;&#10;Description automatically generated with medium confidence">
            <a:extLst>
              <a:ext uri="{FF2B5EF4-FFF2-40B4-BE49-F238E27FC236}">
                <a16:creationId xmlns:a16="http://schemas.microsoft.com/office/drawing/2014/main" id="{DC13DCF4-CC3F-44BD-9771-904FB71F9A6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797501" y="4748894"/>
            <a:ext cx="2485249" cy="1651906"/>
          </a:xfrm>
          <a:prstGeom prst="rect">
            <a:avLst/>
          </a:prstGeom>
        </p:spPr>
      </p:pic>
      <p:sp>
        <p:nvSpPr>
          <p:cNvPr id="5" name="TextBox 4">
            <a:extLst>
              <a:ext uri="{FF2B5EF4-FFF2-40B4-BE49-F238E27FC236}">
                <a16:creationId xmlns:a16="http://schemas.microsoft.com/office/drawing/2014/main" id="{B60DA64D-18A6-47E0-A8DA-826CDADC1F7E}"/>
              </a:ext>
            </a:extLst>
          </p:cNvPr>
          <p:cNvSpPr txBox="1"/>
          <p:nvPr/>
        </p:nvSpPr>
        <p:spPr>
          <a:xfrm>
            <a:off x="1797501" y="6493580"/>
            <a:ext cx="2485249" cy="276999"/>
          </a:xfrm>
          <a:prstGeom prst="rect">
            <a:avLst/>
          </a:prstGeom>
          <a:noFill/>
        </p:spPr>
        <p:txBody>
          <a:bodyPr wrap="square" lIns="0" tIns="0" rIns="0" bIns="0" rtlCol="0">
            <a:spAutoFit/>
          </a:bodyPr>
          <a:lstStyle/>
          <a:p>
            <a:r>
              <a:rPr lang="LID4096" sz="900" dirty="0">
                <a:hlinkClick r:id="rId3" tooltip="http://brewminate.com/prepared-for-death-ancient-egyptian-art-and-architecture/"/>
              </a:rPr>
              <a:t>This Photo</a:t>
            </a:r>
            <a:r>
              <a:rPr lang="LID4096" sz="900" dirty="0"/>
              <a:t> by Unknown Author is licensed under </a:t>
            </a:r>
            <a:r>
              <a:rPr lang="LID4096" sz="900" dirty="0">
                <a:hlinkClick r:id="rId4" tooltip="https://creativecommons.org/licenses/by-nc-sa/3.0/"/>
              </a:rPr>
              <a:t>CC BY-SA-NC</a:t>
            </a:r>
            <a:endParaRPr lang="LID4096" sz="900" dirty="0"/>
          </a:p>
        </p:txBody>
      </p:sp>
      <p:pic>
        <p:nvPicPr>
          <p:cNvPr id="12" name="Picture 11" descr="A picture containing building, sky, outdoor, city&#10;&#10;Description automatically generated">
            <a:extLst>
              <a:ext uri="{FF2B5EF4-FFF2-40B4-BE49-F238E27FC236}">
                <a16:creationId xmlns:a16="http://schemas.microsoft.com/office/drawing/2014/main" id="{C520BD5A-D324-4F60-9B56-19545F174DF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9209318" y="2774726"/>
            <a:ext cx="2391746" cy="3587618"/>
          </a:xfrm>
          <a:prstGeom prst="rect">
            <a:avLst/>
          </a:prstGeom>
        </p:spPr>
      </p:pic>
      <p:sp>
        <p:nvSpPr>
          <p:cNvPr id="13" name="TextBox 12">
            <a:extLst>
              <a:ext uri="{FF2B5EF4-FFF2-40B4-BE49-F238E27FC236}">
                <a16:creationId xmlns:a16="http://schemas.microsoft.com/office/drawing/2014/main" id="{8C89ADAB-A030-4067-B177-B36A0C2E1A8B}"/>
              </a:ext>
            </a:extLst>
          </p:cNvPr>
          <p:cNvSpPr txBox="1"/>
          <p:nvPr/>
        </p:nvSpPr>
        <p:spPr>
          <a:xfrm>
            <a:off x="9209318" y="6494106"/>
            <a:ext cx="2391746" cy="276999"/>
          </a:xfrm>
          <a:prstGeom prst="rect">
            <a:avLst/>
          </a:prstGeom>
          <a:noFill/>
        </p:spPr>
        <p:txBody>
          <a:bodyPr wrap="square" lIns="0" tIns="0" rIns="0" bIns="0" rtlCol="0">
            <a:spAutoFit/>
          </a:bodyPr>
          <a:lstStyle/>
          <a:p>
            <a:r>
              <a:rPr lang="LID4096" sz="900" dirty="0">
                <a:hlinkClick r:id="rId6" tooltip="https://commons.wikimedia.org/wiki/File:One_World_Trade_Center_-_24_Nov._2012.jpg"/>
              </a:rPr>
              <a:t>This Photo</a:t>
            </a:r>
            <a:r>
              <a:rPr lang="LID4096" sz="900" dirty="0"/>
              <a:t> by Unknown Author is licensed under </a:t>
            </a:r>
            <a:r>
              <a:rPr lang="LID4096" sz="900" dirty="0">
                <a:hlinkClick r:id="rId7" tooltip="https://creativecommons.org/licenses/by-sa/3.0/"/>
              </a:rPr>
              <a:t>CC BY-SA</a:t>
            </a:r>
            <a:endParaRPr lang="LID4096" sz="900" dirty="0"/>
          </a:p>
        </p:txBody>
      </p:sp>
    </p:spTree>
    <p:extLst>
      <p:ext uri="{BB962C8B-B14F-4D97-AF65-F5344CB8AC3E}">
        <p14:creationId xmlns:p14="http://schemas.microsoft.com/office/powerpoint/2010/main" val="405208567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7B5A6-0834-4490-8D71-77D6EC72C9FD}"/>
              </a:ext>
            </a:extLst>
          </p:cNvPr>
          <p:cNvSpPr>
            <a:spLocks noGrp="1"/>
          </p:cNvSpPr>
          <p:nvPr>
            <p:ph type="title"/>
          </p:nvPr>
        </p:nvSpPr>
        <p:spPr>
          <a:xfrm>
            <a:off x="584200" y="2425780"/>
            <a:ext cx="4756150" cy="1107996"/>
          </a:xfrm>
        </p:spPr>
        <p:txBody>
          <a:bodyPr vert="horz" wrap="square" lIns="0" tIns="0" rIns="0" bIns="0" rtlCol="0" anchor="b" anchorCtr="0">
            <a:normAutofit/>
          </a:bodyPr>
          <a:lstStyle/>
          <a:p>
            <a:r>
              <a:rPr lang="en-US" b="0" kern="1200" cap="none" spc="-50" baseline="0">
                <a:ln w="3175">
                  <a:noFill/>
                </a:ln>
                <a:effectLst/>
                <a:latin typeface="+mj-lt"/>
                <a:ea typeface="+mn-ea"/>
                <a:cs typeface="Segoe UI" pitchFamily="34" charset="0"/>
              </a:rPr>
              <a:t>Most popular databases</a:t>
            </a:r>
          </a:p>
        </p:txBody>
      </p:sp>
      <p:sp>
        <p:nvSpPr>
          <p:cNvPr id="6" name="TextBox 5">
            <a:extLst>
              <a:ext uri="{FF2B5EF4-FFF2-40B4-BE49-F238E27FC236}">
                <a16:creationId xmlns:a16="http://schemas.microsoft.com/office/drawing/2014/main" id="{855BDA4D-CAFE-4A48-BB8B-A66B8923BE30}"/>
              </a:ext>
            </a:extLst>
          </p:cNvPr>
          <p:cNvSpPr txBox="1"/>
          <p:nvPr/>
        </p:nvSpPr>
        <p:spPr>
          <a:xfrm>
            <a:off x="584200" y="3962400"/>
            <a:ext cx="4756150" cy="338554"/>
          </a:xfrm>
          <a:prstGeom prst="rect">
            <a:avLst/>
          </a:prstGeom>
          <a:noFill/>
        </p:spPr>
        <p:txBody>
          <a:bodyPr vert="horz" wrap="square" lIns="0" tIns="0" rIns="0" bIns="0" rtlCol="0">
            <a:normAutofit/>
          </a:bodyPr>
          <a:lstStyle/>
          <a:p>
            <a:pPr defTabSz="932742">
              <a:lnSpc>
                <a:spcPct val="90000"/>
              </a:lnSpc>
              <a:spcAft>
                <a:spcPts val="600"/>
              </a:spcAft>
              <a:buSzPct val="90000"/>
            </a:pPr>
            <a:r>
              <a:rPr lang="en-US" sz="1200" kern="1200" spc="0" baseline="0">
                <a:latin typeface="+mn-lt"/>
                <a:ea typeface="+mn-ea"/>
                <a:cs typeface="Segoe UI" panose="020B0502040204020203" pitchFamily="34" charset="0"/>
                <a:hlinkClick r:id="rId2"/>
              </a:rPr>
              <a:t>https://insights.stackoverflow.com/survey/2021#technology-most-popular-technologies</a:t>
            </a:r>
            <a:r>
              <a:rPr lang="en-US" sz="1200" kern="1200" spc="0" baseline="0">
                <a:latin typeface="+mn-lt"/>
                <a:ea typeface="+mn-ea"/>
                <a:cs typeface="Segoe UI" panose="020B0502040204020203" pitchFamily="34" charset="0"/>
              </a:rPr>
              <a:t> </a:t>
            </a:r>
          </a:p>
        </p:txBody>
      </p:sp>
      <p:pic>
        <p:nvPicPr>
          <p:cNvPr id="4" name="Picture 3">
            <a:extLst>
              <a:ext uri="{FF2B5EF4-FFF2-40B4-BE49-F238E27FC236}">
                <a16:creationId xmlns:a16="http://schemas.microsoft.com/office/drawing/2014/main" id="{730BE69B-4F17-4D91-AC62-66DE1DB7DA4B}"/>
              </a:ext>
            </a:extLst>
          </p:cNvPr>
          <p:cNvPicPr>
            <a:picLocks noChangeAspect="1"/>
          </p:cNvPicPr>
          <p:nvPr/>
        </p:nvPicPr>
        <p:blipFill>
          <a:blip r:embed="rId3"/>
          <a:stretch>
            <a:fillRect/>
          </a:stretch>
        </p:blipFill>
        <p:spPr>
          <a:xfrm>
            <a:off x="5964025" y="292100"/>
            <a:ext cx="5597950" cy="6272213"/>
          </a:xfrm>
          <a:prstGeom prst="rect">
            <a:avLst/>
          </a:prstGeom>
          <a:no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3219734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07555C-63EC-4499-ACD6-029F27D57806}"/>
              </a:ext>
            </a:extLst>
          </p:cNvPr>
          <p:cNvSpPr>
            <a:spLocks noGrp="1"/>
          </p:cNvSpPr>
          <p:nvPr>
            <p:ph type="title"/>
          </p:nvPr>
        </p:nvSpPr>
        <p:spPr/>
        <p:txBody>
          <a:bodyPr/>
          <a:lstStyle/>
          <a:p>
            <a:r>
              <a:rPr lang="en-US" dirty="0">
                <a:solidFill>
                  <a:schemeClr val="bg1"/>
                </a:solidFill>
              </a:rPr>
              <a:t>SQL Server</a:t>
            </a:r>
            <a:endParaRPr lang="LID4096" dirty="0">
              <a:solidFill>
                <a:schemeClr val="bg1"/>
              </a:solidFill>
            </a:endParaRPr>
          </a:p>
        </p:txBody>
      </p:sp>
      <p:sp>
        <p:nvSpPr>
          <p:cNvPr id="6" name="Text Placeholder 5">
            <a:extLst>
              <a:ext uri="{FF2B5EF4-FFF2-40B4-BE49-F238E27FC236}">
                <a16:creationId xmlns:a16="http://schemas.microsoft.com/office/drawing/2014/main" id="{6A59EDFA-CC39-42A8-90E7-5C0D634186F2}"/>
              </a:ext>
            </a:extLst>
          </p:cNvPr>
          <p:cNvSpPr>
            <a:spLocks noGrp="1"/>
          </p:cNvSpPr>
          <p:nvPr>
            <p:ph type="body" sz="quarter" idx="10"/>
          </p:nvPr>
        </p:nvSpPr>
        <p:spPr>
          <a:xfrm>
            <a:off x="588263" y="1436688"/>
            <a:ext cx="11018520" cy="3767185"/>
          </a:xfrm>
        </p:spPr>
        <p:txBody>
          <a:bodyPr/>
          <a:lstStyle/>
          <a:p>
            <a:r>
              <a:rPr lang="da-DK" sz="2400" b="0" dirty="0">
                <a:solidFill>
                  <a:srgbClr val="D4D4D4"/>
                </a:solidFill>
                <a:effectLst/>
                <a:latin typeface=" Cascadia Code PL"/>
              </a:rPr>
              <a:t>docker pull </a:t>
            </a:r>
            <a:r>
              <a:rPr lang="da-DK" sz="2400" b="0" dirty="0">
                <a:solidFill>
                  <a:srgbClr val="DCDCAA"/>
                </a:solidFill>
                <a:effectLst/>
                <a:latin typeface=" Cascadia Code PL"/>
              </a:rPr>
              <a:t>mcr.microsoft.com</a:t>
            </a:r>
            <a:r>
              <a:rPr lang="da-DK" sz="2400" b="0" dirty="0">
                <a:solidFill>
                  <a:srgbClr val="D4D4D4"/>
                </a:solidFill>
                <a:effectLst/>
                <a:latin typeface=" Cascadia Code PL"/>
              </a:rPr>
              <a:t>/mssql/server:</a:t>
            </a:r>
            <a:r>
              <a:rPr lang="da-DK" sz="2400" b="0" dirty="0">
                <a:solidFill>
                  <a:srgbClr val="B5CEA8"/>
                </a:solidFill>
                <a:effectLst/>
                <a:latin typeface=" Cascadia Code PL"/>
              </a:rPr>
              <a:t>2019</a:t>
            </a:r>
            <a:r>
              <a:rPr lang="da-DK" sz="2400" b="0" dirty="0">
                <a:solidFill>
                  <a:srgbClr val="D4D4D4"/>
                </a:solidFill>
                <a:effectLst/>
                <a:latin typeface=" Cascadia Code PL"/>
              </a:rPr>
              <a:t>-latest</a:t>
            </a:r>
          </a:p>
          <a:p>
            <a:endParaRPr lang="da-DK" sz="2400" dirty="0">
              <a:solidFill>
                <a:srgbClr val="D4D4D4"/>
              </a:solidFill>
              <a:latin typeface=" Cascadia Code PL"/>
            </a:endParaRPr>
          </a:p>
          <a:p>
            <a:r>
              <a:rPr lang="da-DK" sz="2400" b="0" dirty="0">
                <a:solidFill>
                  <a:srgbClr val="9CDCFE"/>
                </a:solidFill>
                <a:effectLst/>
                <a:latin typeface=" Cascadia Code PL"/>
              </a:rPr>
              <a:t>$password</a:t>
            </a:r>
            <a:r>
              <a:rPr lang="da-DK" sz="2400" b="0" dirty="0">
                <a:solidFill>
                  <a:srgbClr val="D4D4D4"/>
                </a:solidFill>
                <a:effectLst/>
                <a:latin typeface=" Cascadia Code PL"/>
              </a:rPr>
              <a:t> = </a:t>
            </a:r>
            <a:r>
              <a:rPr lang="da-DK" sz="2400" b="0" dirty="0">
                <a:solidFill>
                  <a:srgbClr val="DCDCAA"/>
                </a:solidFill>
                <a:effectLst/>
                <a:latin typeface=" Cascadia Code PL"/>
              </a:rPr>
              <a:t>New-Guid</a:t>
            </a:r>
            <a:endParaRPr lang="da-DK" sz="2400" b="0" dirty="0">
              <a:solidFill>
                <a:srgbClr val="D4D4D4"/>
              </a:solidFill>
              <a:effectLst/>
              <a:latin typeface=" Cascadia Code PL"/>
            </a:endParaRPr>
          </a:p>
          <a:p>
            <a:br>
              <a:rPr lang="da-DK" sz="2400" b="0" dirty="0">
                <a:solidFill>
                  <a:srgbClr val="D4D4D4"/>
                </a:solidFill>
                <a:effectLst/>
                <a:latin typeface=" Cascadia Code PL"/>
              </a:rPr>
            </a:br>
            <a:r>
              <a:rPr lang="da-DK" sz="2400" b="0" dirty="0">
                <a:solidFill>
                  <a:srgbClr val="D4D4D4"/>
                </a:solidFill>
                <a:effectLst/>
                <a:latin typeface=" Cascadia Code PL"/>
              </a:rPr>
              <a:t>docker run -e </a:t>
            </a:r>
            <a:r>
              <a:rPr lang="da-DK" sz="2400" b="0" dirty="0">
                <a:solidFill>
                  <a:srgbClr val="CE9178"/>
                </a:solidFill>
                <a:effectLst/>
                <a:latin typeface=" Cascadia Code PL"/>
              </a:rPr>
              <a:t>"ACCEPT_EULA=Y"</a:t>
            </a:r>
            <a:r>
              <a:rPr lang="da-DK" sz="2400" b="0" dirty="0">
                <a:solidFill>
                  <a:srgbClr val="D4D4D4"/>
                </a:solidFill>
                <a:effectLst/>
                <a:latin typeface=" Cascadia Code PL"/>
              </a:rPr>
              <a:t> -e </a:t>
            </a:r>
            <a:r>
              <a:rPr lang="da-DK" sz="2400" b="0" dirty="0">
                <a:solidFill>
                  <a:srgbClr val="CE9178"/>
                </a:solidFill>
                <a:effectLst/>
                <a:latin typeface=" Cascadia Code PL"/>
              </a:rPr>
              <a:t>"SA_PASSWORD=</a:t>
            </a:r>
            <a:r>
              <a:rPr lang="da-DK" sz="2400" b="0" dirty="0">
                <a:solidFill>
                  <a:srgbClr val="9CDCFE"/>
                </a:solidFill>
                <a:effectLst/>
                <a:latin typeface=" Cascadia Code PL"/>
              </a:rPr>
              <a:t>$password</a:t>
            </a:r>
            <a:r>
              <a:rPr lang="da-DK" sz="2400" b="0" dirty="0">
                <a:solidFill>
                  <a:srgbClr val="CE9178"/>
                </a:solidFill>
                <a:effectLst/>
                <a:latin typeface=" Cascadia Code PL"/>
              </a:rPr>
              <a:t>"</a:t>
            </a:r>
            <a:r>
              <a:rPr lang="da-DK" sz="2400" b="0" dirty="0">
                <a:solidFill>
                  <a:srgbClr val="D4D4D4"/>
                </a:solidFill>
                <a:effectLst/>
                <a:latin typeface=" Cascadia Code PL"/>
              </a:rPr>
              <a:t> `</a:t>
            </a:r>
          </a:p>
          <a:p>
            <a:r>
              <a:rPr lang="da-DK" sz="2400" b="0" dirty="0">
                <a:solidFill>
                  <a:srgbClr val="D4D4D4"/>
                </a:solidFill>
                <a:effectLst/>
                <a:latin typeface=" Cascadia Code PL"/>
              </a:rPr>
              <a:t>    -p </a:t>
            </a:r>
            <a:r>
              <a:rPr lang="da-DK" sz="2400" b="0" dirty="0">
                <a:solidFill>
                  <a:srgbClr val="B5CEA8"/>
                </a:solidFill>
                <a:effectLst/>
                <a:latin typeface=" Cascadia Code PL"/>
              </a:rPr>
              <a:t>1433</a:t>
            </a:r>
            <a:r>
              <a:rPr lang="da-DK" sz="2400" b="0" dirty="0">
                <a:solidFill>
                  <a:srgbClr val="D4D4D4"/>
                </a:solidFill>
                <a:effectLst/>
                <a:latin typeface=" Cascadia Code PL"/>
              </a:rPr>
              <a:t>:</a:t>
            </a:r>
            <a:r>
              <a:rPr lang="da-DK" sz="2400" b="0" dirty="0">
                <a:solidFill>
                  <a:srgbClr val="B5CEA8"/>
                </a:solidFill>
                <a:effectLst/>
                <a:latin typeface=" Cascadia Code PL"/>
              </a:rPr>
              <a:t>1433</a:t>
            </a:r>
            <a:r>
              <a:rPr lang="da-DK" sz="2400" b="0" dirty="0">
                <a:solidFill>
                  <a:srgbClr val="D4D4D4"/>
                </a:solidFill>
                <a:effectLst/>
                <a:latin typeface=" Cascadia Code PL"/>
              </a:rPr>
              <a:t> `</a:t>
            </a:r>
          </a:p>
          <a:p>
            <a:r>
              <a:rPr lang="da-DK" sz="2400" b="0" dirty="0">
                <a:solidFill>
                  <a:srgbClr val="D4D4D4"/>
                </a:solidFill>
                <a:effectLst/>
                <a:latin typeface=" Cascadia Code PL"/>
              </a:rPr>
              <a:t>    -d </a:t>
            </a:r>
            <a:r>
              <a:rPr lang="da-DK" sz="2400" b="0" dirty="0">
                <a:solidFill>
                  <a:srgbClr val="DCDCAA"/>
                </a:solidFill>
                <a:effectLst/>
                <a:latin typeface=" Cascadia Code PL"/>
              </a:rPr>
              <a:t>mcr.microsoft.com</a:t>
            </a:r>
            <a:r>
              <a:rPr lang="da-DK" sz="2400" b="0" dirty="0">
                <a:solidFill>
                  <a:srgbClr val="D4D4D4"/>
                </a:solidFill>
                <a:effectLst/>
                <a:latin typeface=" Cascadia Code PL"/>
              </a:rPr>
              <a:t>/mssql/server:</a:t>
            </a:r>
            <a:r>
              <a:rPr lang="da-DK" sz="2400" b="0" dirty="0">
                <a:solidFill>
                  <a:srgbClr val="B5CEA8"/>
                </a:solidFill>
                <a:effectLst/>
                <a:latin typeface=" Cascadia Code PL"/>
              </a:rPr>
              <a:t>2019</a:t>
            </a:r>
            <a:r>
              <a:rPr lang="da-DK" sz="2400" b="0" dirty="0">
                <a:solidFill>
                  <a:srgbClr val="D4D4D4"/>
                </a:solidFill>
                <a:effectLst/>
                <a:latin typeface=" Cascadia Code PL"/>
              </a:rPr>
              <a:t>-latest</a:t>
            </a:r>
          </a:p>
          <a:p>
            <a:br>
              <a:rPr lang="da-DK" sz="2400" b="0" dirty="0">
                <a:solidFill>
                  <a:srgbClr val="D4D4D4"/>
                </a:solidFill>
                <a:effectLst/>
                <a:latin typeface=" Cascadia Code PL"/>
              </a:rPr>
            </a:br>
            <a:endParaRPr lang="da-DK" sz="2400" b="0" dirty="0">
              <a:solidFill>
                <a:srgbClr val="D4D4D4"/>
              </a:solidFill>
              <a:effectLst/>
              <a:latin typeface=" Cascadia Code PL"/>
            </a:endParaRPr>
          </a:p>
        </p:txBody>
      </p:sp>
    </p:spTree>
    <p:extLst>
      <p:ext uri="{BB962C8B-B14F-4D97-AF65-F5344CB8AC3E}">
        <p14:creationId xmlns:p14="http://schemas.microsoft.com/office/powerpoint/2010/main" val="44831275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76662EF-65FA-401D-9289-DCBA45612AC6}"/>
              </a:ext>
            </a:extLst>
          </p:cNvPr>
          <p:cNvSpPr>
            <a:spLocks noGrp="1"/>
          </p:cNvSpPr>
          <p:nvPr>
            <p:ph type="title"/>
          </p:nvPr>
        </p:nvSpPr>
        <p:spPr/>
        <p:txBody>
          <a:bodyPr wrap="square" anchor="b">
            <a:normAutofit/>
          </a:bodyPr>
          <a:lstStyle/>
          <a:p>
            <a:r>
              <a:rPr lang="en-US" dirty="0"/>
              <a:t>SQL Server Demo</a:t>
            </a:r>
            <a:endParaRPr lang="LID4096" dirty="0"/>
          </a:p>
        </p:txBody>
      </p:sp>
      <p:sp>
        <p:nvSpPr>
          <p:cNvPr id="6" name="Text Placeholder 2">
            <a:extLst>
              <a:ext uri="{FF2B5EF4-FFF2-40B4-BE49-F238E27FC236}">
                <a16:creationId xmlns:a16="http://schemas.microsoft.com/office/drawing/2014/main" id="{92E32A15-B6A3-4D31-BE3B-FBDC6C485E78}"/>
              </a:ext>
            </a:extLst>
          </p:cNvPr>
          <p:cNvSpPr>
            <a:spLocks noGrp="1"/>
          </p:cNvSpPr>
          <p:nvPr>
            <p:ph type="body" sz="quarter" idx="12"/>
          </p:nvPr>
        </p:nvSpPr>
        <p:spPr/>
        <p:txBody>
          <a:bodyPr/>
          <a:lstStyle/>
          <a:p>
            <a:r>
              <a:rPr lang="en-US" dirty="0"/>
              <a:t>SQL Server Docker Container</a:t>
            </a:r>
          </a:p>
        </p:txBody>
      </p:sp>
    </p:spTree>
    <p:extLst>
      <p:ext uri="{BB962C8B-B14F-4D97-AF65-F5344CB8AC3E}">
        <p14:creationId xmlns:p14="http://schemas.microsoft.com/office/powerpoint/2010/main" val="357451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C5201-B2FF-45F1-98D1-532F8F35377D}"/>
              </a:ext>
            </a:extLst>
          </p:cNvPr>
          <p:cNvSpPr>
            <a:spLocks noGrp="1"/>
          </p:cNvSpPr>
          <p:nvPr>
            <p:ph type="title"/>
          </p:nvPr>
        </p:nvSpPr>
        <p:spPr/>
        <p:txBody>
          <a:bodyPr/>
          <a:lstStyle/>
          <a:p>
            <a:r>
              <a:rPr lang="en-US" dirty="0">
                <a:solidFill>
                  <a:schemeClr val="bg1"/>
                </a:solidFill>
              </a:rPr>
              <a:t>Old School SQL</a:t>
            </a:r>
            <a:endParaRPr lang="LID4096" dirty="0">
              <a:solidFill>
                <a:schemeClr val="bg1"/>
              </a:solidFill>
            </a:endParaRPr>
          </a:p>
        </p:txBody>
      </p:sp>
      <p:sp>
        <p:nvSpPr>
          <p:cNvPr id="5" name="Text Placeholder 4">
            <a:extLst>
              <a:ext uri="{FF2B5EF4-FFF2-40B4-BE49-F238E27FC236}">
                <a16:creationId xmlns:a16="http://schemas.microsoft.com/office/drawing/2014/main" id="{1720E450-7EAD-4FC6-B503-4DBAC6C89E99}"/>
              </a:ext>
            </a:extLst>
          </p:cNvPr>
          <p:cNvSpPr>
            <a:spLocks noGrp="1"/>
          </p:cNvSpPr>
          <p:nvPr>
            <p:ph type="body" sz="quarter" idx="10"/>
          </p:nvPr>
        </p:nvSpPr>
        <p:spPr>
          <a:xfrm>
            <a:off x="588263" y="1436688"/>
            <a:ext cx="11018520" cy="4801314"/>
          </a:xfrm>
        </p:spPr>
        <p:txBody>
          <a:bodyPr/>
          <a:lstStyle/>
          <a:p>
            <a:r>
              <a:rPr lang="da-DK" sz="2400" b="0" dirty="0" err="1">
                <a:solidFill>
                  <a:srgbClr val="D4D4D4"/>
                </a:solidFill>
                <a:effectLst/>
                <a:latin typeface=" Cascadia Code PL"/>
              </a:rPr>
              <a:t>dotnet</a:t>
            </a:r>
            <a:r>
              <a:rPr lang="da-DK" sz="2400" b="0" dirty="0">
                <a:solidFill>
                  <a:srgbClr val="D4D4D4"/>
                </a:solidFill>
                <a:effectLst/>
                <a:latin typeface=" Cascadia Code PL"/>
              </a:rPr>
              <a:t> </a:t>
            </a:r>
            <a:r>
              <a:rPr lang="da-DK" sz="2400" b="0" dirty="0" err="1">
                <a:solidFill>
                  <a:srgbClr val="D4D4D4"/>
                </a:solidFill>
                <a:effectLst/>
                <a:latin typeface=" Cascadia Code PL"/>
              </a:rPr>
              <a:t>add</a:t>
            </a:r>
            <a:r>
              <a:rPr lang="da-DK" sz="2400" b="0" dirty="0">
                <a:solidFill>
                  <a:srgbClr val="D4D4D4"/>
                </a:solidFill>
                <a:effectLst/>
                <a:latin typeface=" Cascadia Code PL"/>
              </a:rPr>
              <a:t> </a:t>
            </a:r>
            <a:r>
              <a:rPr lang="da-DK" sz="2400" b="0" dirty="0" err="1">
                <a:solidFill>
                  <a:srgbClr val="D4D4D4"/>
                </a:solidFill>
                <a:effectLst/>
                <a:latin typeface=" Cascadia Code PL"/>
              </a:rPr>
              <a:t>package</a:t>
            </a:r>
            <a:r>
              <a:rPr lang="da-DK" sz="2400" b="0" dirty="0">
                <a:solidFill>
                  <a:srgbClr val="D4D4D4"/>
                </a:solidFill>
                <a:effectLst/>
                <a:latin typeface=" Cascadia Code PL"/>
              </a:rPr>
              <a:t> </a:t>
            </a:r>
            <a:r>
              <a:rPr lang="da-DK" sz="2400" b="0" dirty="0" err="1">
                <a:solidFill>
                  <a:srgbClr val="D4D4D4"/>
                </a:solidFill>
                <a:effectLst/>
                <a:latin typeface=" Cascadia Code PL"/>
              </a:rPr>
              <a:t>Syste</a:t>
            </a:r>
            <a:r>
              <a:rPr lang="da-DK" sz="2400" dirty="0" err="1">
                <a:solidFill>
                  <a:srgbClr val="D4D4D4"/>
                </a:solidFill>
                <a:latin typeface=" Cascadia Code PL"/>
              </a:rPr>
              <a:t>m.Data.SqlClient</a:t>
            </a:r>
            <a:endParaRPr lang="da-DK" sz="2400" b="0" dirty="0">
              <a:solidFill>
                <a:srgbClr val="D4D4D4"/>
              </a:solidFill>
              <a:effectLst/>
              <a:latin typeface=" Cascadia Code PL"/>
            </a:endParaRPr>
          </a:p>
          <a:p>
            <a:endParaRPr lang="en-US" sz="2400" dirty="0">
              <a:latin typeface="Cascadia Code PL" panose="020B0609020000020004" pitchFamily="49" charset="0"/>
              <a:cs typeface="Cascadia Code PL" panose="020B0609020000020004" pitchFamily="49" charset="0"/>
            </a:endParaRPr>
          </a:p>
          <a:p>
            <a:r>
              <a:rPr lang="da-DK" sz="2400" b="0" dirty="0">
                <a:solidFill>
                  <a:srgbClr val="569CD6"/>
                </a:solidFill>
                <a:effectLst/>
                <a:latin typeface="Cascadia Code PL" panose="020B0609020000020004" pitchFamily="49" charset="0"/>
                <a:cs typeface="Cascadia Code PL" panose="020B0609020000020004" pitchFamily="49" charset="0"/>
              </a:rPr>
              <a:t>var</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cmdText</a:t>
            </a:r>
            <a:r>
              <a:rPr lang="da-DK" sz="2400" b="0" dirty="0">
                <a:solidFill>
                  <a:srgbClr val="D4D4D4"/>
                </a:solidFill>
                <a:effectLst/>
                <a:latin typeface="Cascadia Code PL" panose="020B0609020000020004" pitchFamily="49" charset="0"/>
                <a:cs typeface="Cascadia Code PL" panose="020B0609020000020004" pitchFamily="49" charset="0"/>
              </a:rPr>
              <a:t> = </a:t>
            </a:r>
            <a:r>
              <a:rPr lang="da-DK" sz="2400" b="0" dirty="0">
                <a:solidFill>
                  <a:srgbClr val="CE9178"/>
                </a:solidFill>
                <a:effectLst/>
                <a:latin typeface="Cascadia Code PL" panose="020B0609020000020004" pitchFamily="49" charset="0"/>
                <a:cs typeface="Cascadia Code PL" panose="020B0609020000020004" pitchFamily="49" charset="0"/>
              </a:rPr>
              <a:t>"SELECT * FROM Animals"</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569CD6"/>
                </a:solidFill>
                <a:effectLst/>
                <a:latin typeface="Cascadia Code PL" panose="020B0609020000020004" pitchFamily="49" charset="0"/>
                <a:cs typeface="Cascadia Code PL" panose="020B0609020000020004" pitchFamily="49" charset="0"/>
              </a:rPr>
              <a:t>using</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569CD6"/>
                </a:solidFill>
                <a:effectLst/>
                <a:latin typeface="Cascadia Code PL" panose="020B0609020000020004" pitchFamily="49" charset="0"/>
                <a:cs typeface="Cascadia Code PL" panose="020B0609020000020004" pitchFamily="49" charset="0"/>
              </a:rPr>
              <a:t>var</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connection</a:t>
            </a:r>
            <a:r>
              <a:rPr lang="da-DK" sz="2400" b="0" dirty="0">
                <a:solidFill>
                  <a:srgbClr val="D4D4D4"/>
                </a:solidFill>
                <a:effectLst/>
                <a:latin typeface="Cascadia Code PL" panose="020B0609020000020004" pitchFamily="49" charset="0"/>
                <a:cs typeface="Cascadia Code PL" panose="020B0609020000020004" pitchFamily="49" charset="0"/>
              </a:rPr>
              <a:t> = </a:t>
            </a:r>
            <a:r>
              <a:rPr lang="da-DK" sz="2400" b="0" dirty="0">
                <a:solidFill>
                  <a:srgbClr val="569CD6"/>
                </a:solidFill>
                <a:effectLst/>
                <a:latin typeface="Cascadia Code PL" panose="020B0609020000020004" pitchFamily="49" charset="0"/>
                <a:cs typeface="Cascadia Code PL" panose="020B0609020000020004" pitchFamily="49" charset="0"/>
              </a:rPr>
              <a:t>new</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4EC9B0"/>
                </a:solidFill>
                <a:effectLst/>
                <a:latin typeface="Cascadia Code PL" panose="020B0609020000020004" pitchFamily="49" charset="0"/>
                <a:cs typeface="Cascadia Code PL" panose="020B0609020000020004" pitchFamily="49" charset="0"/>
              </a:rPr>
              <a:t>SqlConnection</a:t>
            </a:r>
            <a:r>
              <a:rPr lang="da-DK" sz="2400" b="0" dirty="0">
                <a:solidFill>
                  <a:srgbClr val="D4D4D4"/>
                </a:solidFill>
                <a:effectLst/>
                <a:latin typeface="Cascadia Code PL" panose="020B0609020000020004" pitchFamily="49" charset="0"/>
                <a:cs typeface="Cascadia Code PL" panose="020B0609020000020004" pitchFamily="49" charset="0"/>
              </a:rPr>
              <a:t>(</a:t>
            </a:r>
            <a:r>
              <a:rPr lang="da-DK" sz="2400" b="0" dirty="0">
                <a:solidFill>
                  <a:srgbClr val="9CDCFE"/>
                </a:solidFill>
                <a:effectLst/>
                <a:latin typeface="Cascadia Code PL" panose="020B0609020000020004" pitchFamily="49" charset="0"/>
                <a:cs typeface="Cascadia Code PL" panose="020B0609020000020004" pitchFamily="49" charset="0"/>
              </a:rPr>
              <a:t>connectionString</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9CDCFE"/>
                </a:solidFill>
                <a:effectLst/>
                <a:latin typeface="Cascadia Code PL" panose="020B0609020000020004" pitchFamily="49" charset="0"/>
                <a:cs typeface="Cascadia Code PL" panose="020B0609020000020004" pitchFamily="49" charset="0"/>
              </a:rPr>
              <a:t>connection</a:t>
            </a:r>
            <a:r>
              <a:rPr lang="da-DK" sz="2400" b="0" dirty="0">
                <a:solidFill>
                  <a:srgbClr val="D4D4D4"/>
                </a:solidFill>
                <a:effectLst/>
                <a:latin typeface="Cascadia Code PL" panose="020B0609020000020004" pitchFamily="49" charset="0"/>
                <a:cs typeface="Cascadia Code PL" panose="020B0609020000020004" pitchFamily="49" charset="0"/>
              </a:rPr>
              <a:t>.</a:t>
            </a:r>
            <a:r>
              <a:rPr lang="da-DK" sz="2400" b="0" dirty="0">
                <a:solidFill>
                  <a:srgbClr val="DCDCAA"/>
                </a:solidFill>
                <a:effectLst/>
                <a:latin typeface="Cascadia Code PL" panose="020B0609020000020004" pitchFamily="49" charset="0"/>
                <a:cs typeface="Cascadia Code PL" panose="020B0609020000020004" pitchFamily="49" charset="0"/>
              </a:rPr>
              <a:t>Open</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569CD6"/>
                </a:solidFill>
                <a:effectLst/>
                <a:latin typeface="Cascadia Code PL" panose="020B0609020000020004" pitchFamily="49" charset="0"/>
                <a:cs typeface="Cascadia Code PL" panose="020B0609020000020004" pitchFamily="49" charset="0"/>
              </a:rPr>
              <a:t>using</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569CD6"/>
                </a:solidFill>
                <a:effectLst/>
                <a:latin typeface="Cascadia Code PL" panose="020B0609020000020004" pitchFamily="49" charset="0"/>
                <a:cs typeface="Cascadia Code PL" panose="020B0609020000020004" pitchFamily="49" charset="0"/>
              </a:rPr>
              <a:t>var</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command</a:t>
            </a:r>
            <a:r>
              <a:rPr lang="da-DK" sz="2400" b="0" dirty="0">
                <a:solidFill>
                  <a:srgbClr val="D4D4D4"/>
                </a:solidFill>
                <a:effectLst/>
                <a:latin typeface="Cascadia Code PL" panose="020B0609020000020004" pitchFamily="49" charset="0"/>
                <a:cs typeface="Cascadia Code PL" panose="020B0609020000020004" pitchFamily="49" charset="0"/>
              </a:rPr>
              <a:t> = </a:t>
            </a:r>
            <a:r>
              <a:rPr lang="da-DK" sz="2400" b="0" dirty="0">
                <a:solidFill>
                  <a:srgbClr val="569CD6"/>
                </a:solidFill>
                <a:effectLst/>
                <a:latin typeface="Cascadia Code PL" panose="020B0609020000020004" pitchFamily="49" charset="0"/>
                <a:cs typeface="Cascadia Code PL" panose="020B0609020000020004" pitchFamily="49" charset="0"/>
              </a:rPr>
              <a:t>new</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4EC9B0"/>
                </a:solidFill>
                <a:effectLst/>
                <a:latin typeface="Cascadia Code PL" panose="020B0609020000020004" pitchFamily="49" charset="0"/>
                <a:cs typeface="Cascadia Code PL" panose="020B0609020000020004" pitchFamily="49" charset="0"/>
              </a:rPr>
              <a:t>SqlCommand</a:t>
            </a:r>
            <a:r>
              <a:rPr lang="da-DK" sz="2400" b="0" dirty="0">
                <a:solidFill>
                  <a:srgbClr val="D4D4D4"/>
                </a:solidFill>
                <a:effectLst/>
                <a:latin typeface="Cascadia Code PL" panose="020B0609020000020004" pitchFamily="49" charset="0"/>
                <a:cs typeface="Cascadia Code PL" panose="020B0609020000020004" pitchFamily="49" charset="0"/>
              </a:rPr>
              <a:t>(</a:t>
            </a:r>
            <a:r>
              <a:rPr lang="da-DK" sz="2400" b="0" dirty="0">
                <a:solidFill>
                  <a:srgbClr val="9CDCFE"/>
                </a:solidFill>
                <a:effectLst/>
                <a:latin typeface="Cascadia Code PL" panose="020B0609020000020004" pitchFamily="49" charset="0"/>
                <a:cs typeface="Cascadia Code PL" panose="020B0609020000020004" pitchFamily="49" charset="0"/>
              </a:rPr>
              <a:t>cmdText</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connection</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569CD6"/>
                </a:solidFill>
                <a:effectLst/>
                <a:latin typeface="Cascadia Code PL" panose="020B0609020000020004" pitchFamily="49" charset="0"/>
                <a:cs typeface="Cascadia Code PL" panose="020B0609020000020004" pitchFamily="49" charset="0"/>
              </a:rPr>
              <a:t>using</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569CD6"/>
                </a:solidFill>
                <a:effectLst/>
                <a:latin typeface="Cascadia Code PL" panose="020B0609020000020004" pitchFamily="49" charset="0"/>
                <a:cs typeface="Cascadia Code PL" panose="020B0609020000020004" pitchFamily="49" charset="0"/>
              </a:rPr>
              <a:t>var</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reader</a:t>
            </a:r>
            <a:r>
              <a:rPr lang="da-DK" sz="2400" b="0" dirty="0">
                <a:solidFill>
                  <a:srgbClr val="D4D4D4"/>
                </a:solidFill>
                <a:effectLst/>
                <a:latin typeface="Cascadia Code PL" panose="020B0609020000020004" pitchFamily="49" charset="0"/>
                <a:cs typeface="Cascadia Code PL" panose="020B0609020000020004" pitchFamily="49" charset="0"/>
              </a:rPr>
              <a:t> = </a:t>
            </a:r>
            <a:r>
              <a:rPr lang="da-DK" sz="2400" b="0" dirty="0">
                <a:solidFill>
                  <a:srgbClr val="9CDCFE"/>
                </a:solidFill>
                <a:effectLst/>
                <a:latin typeface="Cascadia Code PL" panose="020B0609020000020004" pitchFamily="49" charset="0"/>
                <a:cs typeface="Cascadia Code PL" panose="020B0609020000020004" pitchFamily="49" charset="0"/>
              </a:rPr>
              <a:t>command</a:t>
            </a:r>
            <a:r>
              <a:rPr lang="da-DK" sz="2400" b="0" dirty="0">
                <a:solidFill>
                  <a:srgbClr val="D4D4D4"/>
                </a:solidFill>
                <a:effectLst/>
                <a:latin typeface="Cascadia Code PL" panose="020B0609020000020004" pitchFamily="49" charset="0"/>
                <a:cs typeface="Cascadia Code PL" panose="020B0609020000020004" pitchFamily="49" charset="0"/>
              </a:rPr>
              <a:t>.</a:t>
            </a:r>
            <a:r>
              <a:rPr lang="da-DK" sz="2400" b="0" dirty="0">
                <a:solidFill>
                  <a:srgbClr val="DCDCAA"/>
                </a:solidFill>
                <a:effectLst/>
                <a:latin typeface="Cascadia Code PL" panose="020B0609020000020004" pitchFamily="49" charset="0"/>
                <a:cs typeface="Cascadia Code PL" panose="020B0609020000020004" pitchFamily="49" charset="0"/>
              </a:rPr>
              <a:t>ExecuteReader</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C586C0"/>
                </a:solidFill>
                <a:effectLst/>
                <a:latin typeface="Cascadia Code PL" panose="020B0609020000020004" pitchFamily="49" charset="0"/>
                <a:cs typeface="Cascadia Code PL" panose="020B0609020000020004" pitchFamily="49" charset="0"/>
              </a:rPr>
              <a:t>while</a:t>
            </a:r>
            <a:r>
              <a:rPr lang="da-DK" sz="2400" b="0" dirty="0">
                <a:solidFill>
                  <a:srgbClr val="D4D4D4"/>
                </a:solidFill>
                <a:effectLst/>
                <a:latin typeface="Cascadia Code PL" panose="020B0609020000020004" pitchFamily="49" charset="0"/>
                <a:cs typeface="Cascadia Code PL" panose="020B0609020000020004" pitchFamily="49" charset="0"/>
              </a:rPr>
              <a:t> (</a:t>
            </a:r>
            <a:r>
              <a:rPr lang="da-DK" sz="2400" b="0" dirty="0">
                <a:solidFill>
                  <a:srgbClr val="9CDCFE"/>
                </a:solidFill>
                <a:effectLst/>
                <a:latin typeface="Cascadia Code PL" panose="020B0609020000020004" pitchFamily="49" charset="0"/>
                <a:cs typeface="Cascadia Code PL" panose="020B0609020000020004" pitchFamily="49" charset="0"/>
              </a:rPr>
              <a:t>reader</a:t>
            </a:r>
            <a:r>
              <a:rPr lang="da-DK" sz="2400" b="0" dirty="0">
                <a:solidFill>
                  <a:srgbClr val="D4D4D4"/>
                </a:solidFill>
                <a:effectLst/>
                <a:latin typeface="Cascadia Code PL" panose="020B0609020000020004" pitchFamily="49" charset="0"/>
                <a:cs typeface="Cascadia Code PL" panose="020B0609020000020004" pitchFamily="49" charset="0"/>
              </a:rPr>
              <a:t>.</a:t>
            </a:r>
            <a:r>
              <a:rPr lang="da-DK" sz="2400" b="0" dirty="0">
                <a:solidFill>
                  <a:srgbClr val="DCDCAA"/>
                </a:solidFill>
                <a:effectLst/>
                <a:latin typeface="Cascadia Code PL" panose="020B0609020000020004" pitchFamily="49" charset="0"/>
                <a:cs typeface="Cascadia Code PL" panose="020B0609020000020004" pitchFamily="49" charset="0"/>
              </a:rPr>
              <a:t>Read</a:t>
            </a:r>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D4D4D4"/>
                </a:solidFill>
                <a:effectLst/>
                <a:latin typeface="Cascadia Code PL" panose="020B0609020000020004" pitchFamily="49" charset="0"/>
                <a:cs typeface="Cascadia Code PL" panose="020B0609020000020004" pitchFamily="49" charset="0"/>
              </a:rPr>
              <a:t>{</a:t>
            </a:r>
          </a:p>
          <a:p>
            <a:r>
              <a:rPr lang="da-DK" sz="2400" b="0" dirty="0">
                <a:solidFill>
                  <a:srgbClr val="D4D4D4"/>
                </a:solidFill>
                <a:effectLst/>
                <a:latin typeface="Cascadia Code PL" panose="020B0609020000020004" pitchFamily="49" charset="0"/>
                <a:cs typeface="Cascadia Code PL" panose="020B0609020000020004" pitchFamily="49" charset="0"/>
              </a:rPr>
              <a:t>    ...</a:t>
            </a:r>
          </a:p>
          <a:p>
            <a:r>
              <a:rPr lang="da-DK" sz="2400" b="0" dirty="0">
                <a:solidFill>
                  <a:srgbClr val="D4D4D4"/>
                </a:solidFill>
                <a:effectLst/>
                <a:latin typeface="Cascadia Code PL" panose="020B0609020000020004" pitchFamily="49" charset="0"/>
                <a:cs typeface="Cascadia Code PL" panose="020B0609020000020004" pitchFamily="49" charset="0"/>
              </a:rPr>
              <a:t>}</a:t>
            </a:r>
            <a:endParaRPr lang="LID4096" sz="2400" dirty="0">
              <a:latin typeface="Cascadia Code PL" panose="020B0609020000020004" pitchFamily="49" charset="0"/>
              <a:cs typeface="Cascadia Code PL" panose="020B0609020000020004" pitchFamily="49" charset="0"/>
            </a:endParaRPr>
          </a:p>
        </p:txBody>
      </p:sp>
    </p:spTree>
    <p:extLst>
      <p:ext uri="{BB962C8B-B14F-4D97-AF65-F5344CB8AC3E}">
        <p14:creationId xmlns:p14="http://schemas.microsoft.com/office/powerpoint/2010/main" val="115777599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icture containing text&#10;&#10;Description automatically generated">
            <a:extLst>
              <a:ext uri="{FF2B5EF4-FFF2-40B4-BE49-F238E27FC236}">
                <a16:creationId xmlns:a16="http://schemas.microsoft.com/office/drawing/2014/main" id="{8A739CD3-2F1D-4030-AD16-77B24E83B49A}"/>
              </a:ext>
            </a:extLst>
          </p:cNvPr>
          <p:cNvPicPr>
            <a:picLocks noGrp="1" noChangeAspect="1"/>
          </p:cNvPicPr>
          <p:nvPr>
            <p:ph type="pic" sz="quarter" idx="10"/>
          </p:nvPr>
        </p:nvPicPr>
        <p:blipFill>
          <a:blip r:embed="rId2">
            <a:extLst>
              <a:ext uri="{837473B0-CC2E-450A-ABE3-18F120FF3D39}">
                <a1611:picAttrSrcUrl xmlns:a1611="http://schemas.microsoft.com/office/drawing/2016/11/main" r:id="rId3"/>
              </a:ext>
            </a:extLst>
          </a:blip>
          <a:srcRect t="12500" b="12500"/>
          <a:stretch>
            <a:fillRect/>
          </a:stretch>
        </p:blipFill>
        <p:spPr/>
      </p:pic>
      <p:sp>
        <p:nvSpPr>
          <p:cNvPr id="5" name="Title 4">
            <a:extLst>
              <a:ext uri="{FF2B5EF4-FFF2-40B4-BE49-F238E27FC236}">
                <a16:creationId xmlns:a16="http://schemas.microsoft.com/office/drawing/2014/main" id="{B44BAF90-1996-42DE-A48E-B49E200EBF3F}"/>
              </a:ext>
            </a:extLst>
          </p:cNvPr>
          <p:cNvSpPr>
            <a:spLocks noGrp="1"/>
          </p:cNvSpPr>
          <p:nvPr>
            <p:ph type="title"/>
          </p:nvPr>
        </p:nvSpPr>
        <p:spPr/>
        <p:txBody>
          <a:bodyPr/>
          <a:lstStyle/>
          <a:p>
            <a:r>
              <a:rPr lang="en-US" dirty="0"/>
              <a:t>Package Manager</a:t>
            </a:r>
            <a:endParaRPr lang="LID4096" dirty="0"/>
          </a:p>
        </p:txBody>
      </p:sp>
      <p:sp>
        <p:nvSpPr>
          <p:cNvPr id="10" name="TextBox 9">
            <a:extLst>
              <a:ext uri="{FF2B5EF4-FFF2-40B4-BE49-F238E27FC236}">
                <a16:creationId xmlns:a16="http://schemas.microsoft.com/office/drawing/2014/main" id="{4CB9B276-CFCD-4A57-8B22-2B5329CAB095}"/>
              </a:ext>
            </a:extLst>
          </p:cNvPr>
          <p:cNvSpPr txBox="1"/>
          <p:nvPr/>
        </p:nvSpPr>
        <p:spPr>
          <a:xfrm>
            <a:off x="0" y="6858000"/>
            <a:ext cx="12192000" cy="138499"/>
          </a:xfrm>
          <a:prstGeom prst="rect">
            <a:avLst/>
          </a:prstGeom>
          <a:noFill/>
        </p:spPr>
        <p:txBody>
          <a:bodyPr wrap="square" lIns="0" tIns="0" rIns="0" bIns="0" rtlCol="0">
            <a:spAutoFit/>
          </a:bodyPr>
          <a:lstStyle/>
          <a:p>
            <a:r>
              <a:rPr lang="LID4096" sz="900">
                <a:hlinkClick r:id="rId3" tooltip="http://www.logilab.org/blogentry/60163"/>
              </a:rPr>
              <a:t>This Photo</a:t>
            </a:r>
            <a:r>
              <a:rPr lang="LID4096" sz="900"/>
              <a:t> by Unknown Author is licensed under </a:t>
            </a:r>
            <a:r>
              <a:rPr lang="LID4096" sz="900">
                <a:hlinkClick r:id="rId4" tooltip="https://creativecommons.org/licenses/by-sa/3.0/"/>
              </a:rPr>
              <a:t>CC BY-SA</a:t>
            </a:r>
            <a:endParaRPr lang="LID4096" sz="900"/>
          </a:p>
        </p:txBody>
      </p:sp>
    </p:spTree>
    <p:extLst>
      <p:ext uri="{BB962C8B-B14F-4D97-AF65-F5344CB8AC3E}">
        <p14:creationId xmlns:p14="http://schemas.microsoft.com/office/powerpoint/2010/main" val="1063035936"/>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Microsoft_brand_template_blue</Template>
  <TotalTime>0</TotalTime>
  <Words>838</Words>
  <Application>Microsoft Office PowerPoint</Application>
  <PresentationFormat>Widescreen</PresentationFormat>
  <Paragraphs>186</Paragraphs>
  <Slides>31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 Cascadia Code PL</vt:lpstr>
      <vt:lpstr>Arial</vt:lpstr>
      <vt:lpstr>Cascadia Code</vt:lpstr>
      <vt:lpstr>Cascadia Code PL</vt:lpstr>
      <vt:lpstr>Consolas</vt:lpstr>
      <vt:lpstr>Segoe UI</vt:lpstr>
      <vt:lpstr>Segoe UI Semibold</vt:lpstr>
      <vt:lpstr>Wingdings</vt:lpstr>
      <vt:lpstr>White Template</vt:lpstr>
      <vt:lpstr>C♯ Data Access  and  Entity Framework Core</vt:lpstr>
      <vt:lpstr>Agenda</vt:lpstr>
      <vt:lpstr>Databases</vt:lpstr>
      <vt:lpstr>Databases</vt:lpstr>
      <vt:lpstr>Most popular databases</vt:lpstr>
      <vt:lpstr>SQL Server</vt:lpstr>
      <vt:lpstr>SQL Server Demo</vt:lpstr>
      <vt:lpstr>Old School SQL</vt:lpstr>
      <vt:lpstr>Package Manager</vt:lpstr>
      <vt:lpstr>NuGet Package Manager</vt:lpstr>
      <vt:lpstr>Secrets</vt:lpstr>
      <vt:lpstr>Secrets</vt:lpstr>
      <vt:lpstr>Secrets</vt:lpstr>
      <vt:lpstr>PowerPoint Presentation</vt:lpstr>
      <vt:lpstr>IDisposable</vt:lpstr>
      <vt:lpstr>IDisposable</vt:lpstr>
      <vt:lpstr>IDisposable II</vt:lpstr>
      <vt:lpstr>IDisposable III</vt:lpstr>
      <vt:lpstr>IDisposable IV</vt:lpstr>
      <vt:lpstr>SQL Injection</vt:lpstr>
      <vt:lpstr>SQL Injection</vt:lpstr>
      <vt:lpstr>Object Relational Mapping</vt:lpstr>
      <vt:lpstr>Object Relational Mapping</vt:lpstr>
      <vt:lpstr>Model</vt:lpstr>
      <vt:lpstr>Entity Framework Core</vt:lpstr>
      <vt:lpstr>Entity Framework Core</vt:lpstr>
      <vt:lpstr>Onion Architecture</vt:lpstr>
      <vt:lpstr>PowerPoint Presentation</vt:lpstr>
      <vt:lpstr>Lazy Loading</vt:lpstr>
      <vt:lpstr>Lazy Loading</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Microsoft presentation toolkit</dc:title>
  <dc:subject/>
  <dc:creator>Rasmus Lystrøm</dc:creator>
  <cp:keywords/>
  <dc:description/>
  <cp:lastModifiedBy>Rasmus Lystrøm</cp:lastModifiedBy>
  <cp:revision>101</cp:revision>
  <dcterms:created xsi:type="dcterms:W3CDTF">2021-09-02T18:23:40Z</dcterms:created>
  <dcterms:modified xsi:type="dcterms:W3CDTF">2021-10-01T07:55:15Z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2021-09-08T17:39:52Z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0df8b392-09a8-4061-93e7-1bcbbc7908bf</vt:lpwstr>
  </property>
  <property fmtid="{D5CDD505-2E9C-101B-9397-08002B2CF9AE}" pid="8" name="MSIP_Label_f42aa342-8706-4288-bd11-ebb85995028c_ContentBits">
    <vt:lpwstr>0</vt:lpwstr>
  </property>
</Properties>
</file>

<file path=docProps/thumbnail.jpeg>
</file>